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Default Extension="wav" ContentType="audio/x-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86" r:id="rId4"/>
    <p:sldId id="327" r:id="rId5"/>
    <p:sldId id="304" r:id="rId6"/>
    <p:sldId id="312" r:id="rId7"/>
    <p:sldId id="316" r:id="rId8"/>
    <p:sldId id="314" r:id="rId9"/>
    <p:sldId id="321" r:id="rId10"/>
    <p:sldId id="317" r:id="rId11"/>
    <p:sldId id="319" r:id="rId12"/>
    <p:sldId id="320" r:id="rId13"/>
    <p:sldId id="315" r:id="rId14"/>
    <p:sldId id="322" r:id="rId15"/>
    <p:sldId id="323" r:id="rId16"/>
    <p:sldId id="325" r:id="rId17"/>
    <p:sldId id="326" r:id="rId1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66"/>
    <a:srgbClr val="0066FF"/>
    <a:srgbClr val="F68D36"/>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Estilo oscuro 1 - Énfasis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Estilo oscuro 2 - Énfasis 5/Énfasis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38" autoAdjust="0"/>
    <p:restoredTop sz="92164" autoAdjust="0"/>
  </p:normalViewPr>
  <p:slideViewPr>
    <p:cSldViewPr>
      <p:cViewPr varScale="1">
        <p:scale>
          <a:sx n="64" d="100"/>
          <a:sy n="64" d="100"/>
        </p:scale>
        <p:origin x="-142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10/10/2016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10/10/2016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10/10/2016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69241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3334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6151432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51253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110132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504264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5517504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495791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10/10/2016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135193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002702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95876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pPr/>
              <a:t>10/10/2016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pPr/>
              <a:t>10/10/2016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pPr/>
              <a:t>10/10/2016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pPr/>
              <a:t>10/10/2016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pPr/>
              <a:t>10/10/2016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pPr/>
              <a:t>10/10/2016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pPr/>
              <a:t>10/10/2016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pPr/>
              <a:t>10/10/2016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pPr/>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111776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3.wav"/><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4.wmf"/><Relationship Id="rId2" Type="http://schemas.openxmlformats.org/officeDocument/2006/relationships/slideLayout" Target="../slideLayouts/slideLayout13.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3.e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audio" Target="../media/audio1.wav"/><Relationship Id="rId7" Type="http://schemas.openxmlformats.org/officeDocument/2006/relationships/oleObject" Target="../embeddings/oleObject4.bin"/><Relationship Id="rId2" Type="http://schemas.openxmlformats.org/officeDocument/2006/relationships/slideLayout" Target="../slideLayouts/slideLayout13.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3.bin"/><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2.wav"/><Relationship Id="rId1" Type="http://schemas.openxmlformats.org/officeDocument/2006/relationships/slideLayout" Target="../slideLayouts/slideLayout13.xml"/><Relationship Id="rId5" Type="http://schemas.openxmlformats.org/officeDocument/2006/relationships/image" Target="../media/image6.pn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07504" y="2130425"/>
            <a:ext cx="9036496" cy="1470025"/>
          </a:xfrm>
        </p:spPr>
        <p:txBody>
          <a:bodyPr>
            <a:normAutofit/>
          </a:bodyPr>
          <a:lstStyle/>
          <a:p>
            <a:r>
              <a:rPr lang="es-MX" dirty="0" smtClean="0"/>
              <a:t>MOMENTO DE TORSION</a:t>
            </a:r>
            <a:endParaRPr lang="es-MX" dirty="0"/>
          </a:p>
        </p:txBody>
      </p:sp>
      <p:sp>
        <p:nvSpPr>
          <p:cNvPr id="4" name="3 Subtítulo"/>
          <p:cNvSpPr txBox="1">
            <a:spLocks noGrp="1"/>
          </p:cNvSpPr>
          <p:nvPr>
            <p:ph type="subTitle" idx="1"/>
          </p:nvPr>
        </p:nvSpPr>
        <p:spPr>
          <a:xfrm>
            <a:off x="1043608" y="3717032"/>
            <a:ext cx="7776864" cy="2985433"/>
          </a:xfrm>
          <a:prstGeom prst="rect">
            <a:avLst/>
          </a:prstGeom>
          <a:noFill/>
        </p:spPr>
        <p:txBody>
          <a:bodyPr wrap="square" rtlCol="0">
            <a:spAutoFit/>
          </a:bodyPr>
          <a:lstStyle/>
          <a:p>
            <a:pPr algn="l"/>
            <a:r>
              <a:rPr lang="es-MX" sz="2000" b="1" dirty="0" smtClean="0">
                <a:solidFill>
                  <a:schemeClr val="tx1"/>
                </a:solidFill>
                <a:latin typeface="Arial" pitchFamily="34" charset="0"/>
                <a:cs typeface="Arial" pitchFamily="34" charset="0"/>
              </a:rPr>
              <a:t>Área Académica:        Ingeniería Mecánica</a:t>
            </a: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Profesor(a):                 M. en C. Arturo Cruz Avilés</a:t>
            </a:r>
          </a:p>
          <a:p>
            <a:pPr algn="l"/>
            <a:r>
              <a:rPr lang="es-MX" sz="2000" b="1" dirty="0" smtClean="0">
                <a:solidFill>
                  <a:schemeClr val="tx1"/>
                </a:solidFill>
                <a:latin typeface="Arial" pitchFamily="34" charset="0"/>
                <a:cs typeface="Arial" pitchFamily="34" charset="0"/>
              </a:rPr>
              <a:t>		           Dr. Martín Ortiz Domínguez</a:t>
            </a:r>
          </a:p>
          <a:p>
            <a:pPr algn="l"/>
            <a:r>
              <a:rPr lang="es-MX" sz="2000" b="1" dirty="0" smtClean="0">
                <a:solidFill>
                  <a:schemeClr val="tx1"/>
                </a:solidFill>
                <a:latin typeface="Arial" pitchFamily="34" charset="0"/>
                <a:cs typeface="Arial" pitchFamily="34" charset="0"/>
              </a:rPr>
              <a:t>                                     </a:t>
            </a:r>
          </a:p>
          <a:p>
            <a:pPr algn="l"/>
            <a:r>
              <a:rPr lang="es-MX" sz="2000" b="1" dirty="0">
                <a:solidFill>
                  <a:schemeClr val="tx1"/>
                </a:solidFill>
                <a:latin typeface="Arial" pitchFamily="34" charset="0"/>
                <a:cs typeface="Arial" pitchFamily="34" charset="0"/>
              </a:rPr>
              <a:t> </a:t>
            </a:r>
            <a:r>
              <a:rPr lang="es-MX" sz="2000" b="1" dirty="0" smtClean="0">
                <a:solidFill>
                  <a:schemeClr val="tx1"/>
                </a:solidFill>
                <a:latin typeface="Arial" pitchFamily="34" charset="0"/>
                <a:cs typeface="Arial" pitchFamily="34" charset="0"/>
              </a:rPr>
              <a:t>                                   </a:t>
            </a: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Periodo:                       Julio – Diciembre 2016</a:t>
            </a:r>
            <a:endParaRPr lang="es-MX" sz="20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099427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7000" r="-17000"/>
          </a:stretch>
        </a:blipFill>
        <a:effectLst/>
      </p:bgPr>
    </p:bg>
    <p:spTree>
      <p:nvGrpSpPr>
        <p:cNvPr id="1" name=""/>
        <p:cNvGrpSpPr/>
        <p:nvPr/>
      </p:nvGrpSpPr>
      <p:grpSpPr>
        <a:xfrm>
          <a:off x="0" y="0"/>
          <a:ext cx="0" cy="0"/>
          <a:chOff x="0" y="0"/>
          <a:chExt cx="0" cy="0"/>
        </a:xfrm>
      </p:grpSpPr>
      <p:sp>
        <p:nvSpPr>
          <p:cNvPr id="4" name="3 CuadroTexto"/>
          <p:cNvSpPr txBox="1"/>
          <p:nvPr/>
        </p:nvSpPr>
        <p:spPr>
          <a:xfrm>
            <a:off x="459785" y="1442130"/>
            <a:ext cx="8237359" cy="3862596"/>
          </a:xfrm>
          <a:prstGeom prst="rect">
            <a:avLst/>
          </a:prstGeom>
          <a:ln>
            <a:solidFill>
              <a:srgbClr val="00B05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marL="342900" indent="-342900">
              <a:buFont typeface="Wingdings" panose="05000000000000000000" pitchFamily="2" charset="2"/>
              <a:buChar char="Ø"/>
              <a:defRPr/>
            </a:pPr>
            <a:r>
              <a:rPr lang="es-MX" altLang="es-MX" sz="2400" dirty="0"/>
              <a:t>Lea el problema y dibuje una figura burda.</a:t>
            </a:r>
          </a:p>
          <a:p>
            <a:pPr marL="342900" indent="-342900">
              <a:buFont typeface="Wingdings" panose="05000000000000000000" pitchFamily="2" charset="2"/>
              <a:buChar char="Ø"/>
              <a:defRPr/>
            </a:pPr>
            <a:r>
              <a:rPr lang="es-MX" altLang="es-MX" sz="2400" dirty="0"/>
              <a:t>Extienda la línea de acción de la fuerza.</a:t>
            </a:r>
          </a:p>
          <a:p>
            <a:pPr marL="342900" indent="-342900">
              <a:buFont typeface="Wingdings" panose="05000000000000000000" pitchFamily="2" charset="2"/>
              <a:buChar char="Ø"/>
              <a:defRPr/>
            </a:pPr>
            <a:r>
              <a:rPr lang="es-MX" altLang="es-MX" sz="2400" dirty="0"/>
              <a:t>Dibuje y etiquete el brazo de momento.</a:t>
            </a:r>
          </a:p>
          <a:p>
            <a:pPr marL="342900" indent="-342900">
              <a:buFont typeface="Wingdings" panose="05000000000000000000" pitchFamily="2" charset="2"/>
              <a:buChar char="Ø"/>
              <a:defRPr/>
            </a:pPr>
            <a:r>
              <a:rPr lang="es-MX" altLang="es-MX" sz="2400" dirty="0"/>
              <a:t>Calcule el brazo de momento si es necesario.</a:t>
            </a:r>
          </a:p>
          <a:p>
            <a:pPr marL="342900" indent="-342900">
              <a:buFont typeface="Wingdings" panose="05000000000000000000" pitchFamily="2" charset="2"/>
              <a:buChar char="Ø"/>
              <a:defRPr/>
            </a:pPr>
            <a:r>
              <a:rPr lang="es-MX" altLang="es-MX" sz="2400" dirty="0"/>
              <a:t>Aplique definición de momento de torsión</a:t>
            </a:r>
            <a:r>
              <a:rPr lang="es-MX" altLang="es-MX" sz="2400" dirty="0" smtClean="0"/>
              <a:t>:</a:t>
            </a:r>
            <a:endParaRPr lang="es-MX" sz="2400" dirty="0" smtClean="0">
              <a:solidFill>
                <a:schemeClr val="tx1"/>
              </a:solidFill>
              <a:latin typeface="Cambria Math" panose="02040503050406030204" pitchFamily="18" charset="0"/>
              <a:ea typeface="Cambria Math" panose="02040503050406030204" pitchFamily="18" charset="0"/>
            </a:endParaRPr>
          </a:p>
          <a:p>
            <a:pPr algn="just"/>
            <a:endParaRPr lang="es-MX" sz="2500" dirty="0" smtClean="0">
              <a:solidFill>
                <a:schemeClr val="tx1"/>
              </a:solidFill>
              <a:latin typeface="Calibri" pitchFamily="34" charset="0"/>
            </a:endParaRPr>
          </a:p>
          <a:p>
            <a:pPr algn="just"/>
            <a:endParaRPr lang="es-MX" sz="2500" dirty="0" smtClean="0">
              <a:solidFill>
                <a:schemeClr val="tx1"/>
              </a:solidFill>
              <a:latin typeface="Calibri" pitchFamily="34" charset="0"/>
            </a:endParaRPr>
          </a:p>
          <a:p>
            <a:pPr algn="just"/>
            <a:endParaRPr lang="es-MX" sz="2500" dirty="0">
              <a:solidFill>
                <a:schemeClr val="tx1"/>
              </a:solidFill>
              <a:latin typeface="Calibri" pitchFamily="34" charset="0"/>
            </a:endParaRPr>
          </a:p>
          <a:p>
            <a:pPr algn="just"/>
            <a:endParaRPr lang="es-MX" sz="2500" dirty="0">
              <a:solidFill>
                <a:schemeClr val="tx1"/>
              </a:solidFill>
              <a:latin typeface="Calibri" pitchFamily="34" charset="0"/>
            </a:endParaRPr>
          </a:p>
          <a:p>
            <a:pPr algn="just"/>
            <a:endParaRPr lang="es-MX" sz="2500" dirty="0" smtClean="0">
              <a:solidFill>
                <a:schemeClr val="tx1"/>
              </a:solidFill>
              <a:latin typeface="Calibri" pitchFamily="34" charset="0"/>
            </a:endParaRPr>
          </a:p>
        </p:txBody>
      </p:sp>
      <p:sp>
        <p:nvSpPr>
          <p:cNvPr id="7" name="Rectangle 30"/>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9" name="Rectangle 32"/>
          <p:cNvSpPr>
            <a:spLocks noChangeArrowheads="1"/>
          </p:cNvSpPr>
          <p:nvPr/>
        </p:nvSpPr>
        <p:spPr bwMode="auto">
          <a:xfrm>
            <a:off x="3443205" y="145733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12" name="3 Título"/>
          <p:cNvSpPr>
            <a:spLocks noGrp="1"/>
          </p:cNvSpPr>
          <p:nvPr>
            <p:ph type="title"/>
          </p:nvPr>
        </p:nvSpPr>
        <p:spPr>
          <a:xfrm>
            <a:off x="467544" y="260648"/>
            <a:ext cx="8229600" cy="997279"/>
          </a:xfrm>
          <a:solidFill>
            <a:schemeClr val="accent3"/>
          </a:solidFill>
        </p:spPr>
        <p:style>
          <a:lnRef idx="3">
            <a:schemeClr val="lt1"/>
          </a:lnRef>
          <a:fillRef idx="1">
            <a:schemeClr val="accent5"/>
          </a:fillRef>
          <a:effectRef idx="1">
            <a:schemeClr val="accent5"/>
          </a:effectRef>
          <a:fontRef idx="minor">
            <a:schemeClr val="lt1"/>
          </a:fontRef>
        </p:style>
        <p:txBody>
          <a:bodyPr>
            <a:normAutofit/>
          </a:bodyPr>
          <a:lstStyle/>
          <a:p>
            <a:r>
              <a:rPr lang="es-MX" sz="3600" b="1" dirty="0" smtClean="0">
                <a:solidFill>
                  <a:schemeClr val="tx1"/>
                </a:solidFill>
                <a:latin typeface="Arial" pitchFamily="34" charset="0"/>
                <a:cs typeface="Arial" pitchFamily="34" charset="0"/>
              </a:rPr>
              <a:t>Cálculo de momento de torsión</a:t>
            </a:r>
            <a:endParaRPr lang="es-MX" sz="3600" b="1" dirty="0">
              <a:solidFill>
                <a:schemeClr val="tx1"/>
              </a:solidFill>
              <a:latin typeface="Arial" pitchFamily="34" charset="0"/>
              <a:cs typeface="Arial" pitchFamily="34" charset="0"/>
            </a:endParaRPr>
          </a:p>
        </p:txBody>
      </p:sp>
      <p:sp>
        <p:nvSpPr>
          <p:cNvPr id="13" name="Text Box 8"/>
          <p:cNvSpPr txBox="1">
            <a:spLocks noChangeArrowheads="1"/>
          </p:cNvSpPr>
          <p:nvPr/>
        </p:nvSpPr>
        <p:spPr bwMode="auto">
          <a:xfrm>
            <a:off x="1219274" y="3794249"/>
            <a:ext cx="1752600" cy="650875"/>
          </a:xfrm>
          <a:prstGeom prst="rect">
            <a:avLst/>
          </a:prstGeom>
          <a:solidFill>
            <a:srgbClr val="FFFFCC"/>
          </a:solidFill>
          <a:ln w="9525">
            <a:solidFill>
              <a:srgbClr val="000000"/>
            </a:solidFill>
            <a:miter lim="800000"/>
            <a:headEnd/>
            <a:tailEnd/>
          </a:ln>
          <a:effectLst>
            <a:outerShdw dist="107763" dir="2700000" algn="ctr" rotWithShape="0">
              <a:schemeClr val="bg2"/>
            </a:outerShdw>
          </a:effectLst>
        </p:spPr>
        <p:txBody>
          <a:bodyPr tIns="91440" bIns="91440"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r>
              <a:rPr kumimoji="0" lang="es-MX" altLang="es-MX" dirty="0">
                <a:solidFill>
                  <a:srgbClr val="000000"/>
                </a:solidFill>
                <a:latin typeface="Symbol" panose="05050102010706020507" pitchFamily="18" charset="2"/>
              </a:rPr>
              <a:t>t</a:t>
            </a:r>
            <a:r>
              <a:rPr kumimoji="0" lang="es-MX" altLang="es-MX" dirty="0">
                <a:solidFill>
                  <a:srgbClr val="000000"/>
                </a:solidFill>
                <a:latin typeface="Times New Roman" panose="02020603050405020304" pitchFamily="18" charset="0"/>
              </a:rPr>
              <a:t> = Fr</a:t>
            </a:r>
            <a:endParaRPr kumimoji="0" lang="es-MX" altLang="es-MX" dirty="0">
              <a:latin typeface="Symbol" panose="05050102010706020507" pitchFamily="18" charset="2"/>
            </a:endParaRPr>
          </a:p>
        </p:txBody>
      </p:sp>
      <p:sp>
        <p:nvSpPr>
          <p:cNvPr id="14" name="Text Box 9"/>
          <p:cNvSpPr txBox="1">
            <a:spLocks noChangeArrowheads="1"/>
          </p:cNvSpPr>
          <p:nvPr/>
        </p:nvSpPr>
        <p:spPr bwMode="auto">
          <a:xfrm>
            <a:off x="3319536" y="3645024"/>
            <a:ext cx="5068888" cy="1006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r>
              <a:rPr kumimoji="0" lang="es-MX" altLang="es-MX" dirty="0">
                <a:latin typeface="Times New Roman" panose="02020603050405020304" pitchFamily="18" charset="0"/>
              </a:rPr>
              <a:t>Momento de torsión = fuerza </a:t>
            </a:r>
            <a:r>
              <a:rPr kumimoji="0" lang="es-MX" altLang="es-MX" i="0" dirty="0">
                <a:latin typeface="Times New Roman" panose="02020603050405020304" pitchFamily="18" charset="0"/>
              </a:rPr>
              <a:t>x</a:t>
            </a:r>
            <a:r>
              <a:rPr kumimoji="0" lang="es-MX" altLang="es-MX" dirty="0">
                <a:latin typeface="Times New Roman" panose="02020603050405020304" pitchFamily="18" charset="0"/>
              </a:rPr>
              <a:t> brazo de momento</a:t>
            </a:r>
          </a:p>
        </p:txBody>
      </p:sp>
    </p:spTree>
    <p:extLst>
      <p:ext uri="{BB962C8B-B14F-4D97-AF65-F5344CB8AC3E}">
        <p14:creationId xmlns:p14="http://schemas.microsoft.com/office/powerpoint/2010/main" val="269612906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par>
                          <p:cTn id="21" fill="hold">
                            <p:stCondLst>
                              <p:cond delay="2000"/>
                            </p:stCondLst>
                            <p:childTnLst>
                              <p:par>
                                <p:cTn id="22" presetID="2" presetClass="entr" presetSubtype="8" fill="hold" grpId="0" nodeType="afterEffect">
                                  <p:stCondLst>
                                    <p:cond delay="0"/>
                                  </p:stCondLst>
                                  <p:childTnLst>
                                    <p:set>
                                      <p:cBhvr>
                                        <p:cTn id="23" dur="1" fill="hold">
                                          <p:stCondLst>
                                            <p:cond delay="0"/>
                                          </p:stCondLst>
                                        </p:cTn>
                                        <p:tgtEl>
                                          <p:spTgt spid="13"/>
                                        </p:tgtEl>
                                        <p:attrNameLst>
                                          <p:attrName>style.visibility</p:attrName>
                                        </p:attrNameLst>
                                      </p:cBhvr>
                                      <p:to>
                                        <p:strVal val="visible"/>
                                      </p:to>
                                    </p:set>
                                    <p:anim calcmode="lin" valueType="num">
                                      <p:cBhvr additive="base">
                                        <p:cTn id="24" dur="500" fill="hold"/>
                                        <p:tgtEl>
                                          <p:spTgt spid="13"/>
                                        </p:tgtEl>
                                        <p:attrNameLst>
                                          <p:attrName>ppt_x</p:attrName>
                                        </p:attrNameLst>
                                      </p:cBhvr>
                                      <p:tavLst>
                                        <p:tav tm="0">
                                          <p:val>
                                            <p:strVal val="0-#ppt_w/2"/>
                                          </p:val>
                                        </p:tav>
                                        <p:tav tm="100000">
                                          <p:val>
                                            <p:strVal val="#ppt_x"/>
                                          </p:val>
                                        </p:tav>
                                      </p:tavLst>
                                    </p:anim>
                                    <p:anim calcmode="lin" valueType="num">
                                      <p:cBhvr additive="base">
                                        <p:cTn id="25" dur="500" fill="hold"/>
                                        <p:tgtEl>
                                          <p:spTgt spid="1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2" name="Jungle Menu Command.wav"/>
                                        </p:tgtEl>
                                      </p:cMediaNode>
                                    </p:audio>
                                  </p:subTnLst>
                                </p:cTn>
                              </p:par>
                            </p:childTnLst>
                          </p:cTn>
                        </p:par>
                        <p:par>
                          <p:cTn id="26" fill="hold">
                            <p:stCondLst>
                              <p:cond delay="2500"/>
                            </p:stCondLst>
                            <p:childTnLst>
                              <p:par>
                                <p:cTn id="27" presetID="2" presetClass="entr" presetSubtype="2" fill="hold" grpId="0" nodeType="afterEffect">
                                  <p:stCondLst>
                                    <p:cond delay="0"/>
                                  </p:stCondLst>
                                  <p:childTnLst>
                                    <p:set>
                                      <p:cBhvr>
                                        <p:cTn id="28" dur="1" fill="hold">
                                          <p:stCondLst>
                                            <p:cond delay="0"/>
                                          </p:stCondLst>
                                        </p:cTn>
                                        <p:tgtEl>
                                          <p:spTgt spid="14"/>
                                        </p:tgtEl>
                                        <p:attrNameLst>
                                          <p:attrName>style.visibility</p:attrName>
                                        </p:attrNameLst>
                                      </p:cBhvr>
                                      <p:to>
                                        <p:strVal val="visible"/>
                                      </p:to>
                                    </p:set>
                                    <p:anim calcmode="lin" valueType="num">
                                      <p:cBhvr additive="base">
                                        <p:cTn id="29" dur="500" fill="hold"/>
                                        <p:tgtEl>
                                          <p:spTgt spid="14"/>
                                        </p:tgtEl>
                                        <p:attrNameLst>
                                          <p:attrName>ppt_x</p:attrName>
                                        </p:attrNameLst>
                                      </p:cBhvr>
                                      <p:tavLst>
                                        <p:tav tm="0">
                                          <p:val>
                                            <p:strVal val="1+#ppt_w/2"/>
                                          </p:val>
                                        </p:tav>
                                        <p:tav tm="100000">
                                          <p:val>
                                            <p:strVal val="#ppt_x"/>
                                          </p:val>
                                        </p:tav>
                                      </p:tavLst>
                                    </p:anim>
                                    <p:anim calcmode="lin" valueType="num">
                                      <p:cBhvr additive="base">
                                        <p:cTn id="30" dur="500" fill="hold"/>
                                        <p:tgtEl>
                                          <p:spTgt spid="1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2" name="Jungle Menu Command.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3" grpId="0" animBg="1" autoUpdateAnimBg="0"/>
      <p:bldP spid="14"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6" name="Rectangle 3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17" name="3 CuadroTexto"/>
          <p:cNvSpPr txBox="1"/>
          <p:nvPr/>
        </p:nvSpPr>
        <p:spPr>
          <a:xfrm>
            <a:off x="323528" y="188640"/>
            <a:ext cx="8237359" cy="5247590"/>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s-MX" altLang="es-MX" sz="2800" b="1" dirty="0" smtClean="0">
                <a:solidFill>
                  <a:srgbClr val="00B050"/>
                </a:solidFill>
              </a:rPr>
              <a:t>Ejemplo:</a:t>
            </a:r>
            <a:r>
              <a:rPr lang="es-MX" altLang="es-MX" sz="2800" dirty="0" smtClean="0">
                <a:solidFill>
                  <a:schemeClr val="tx1"/>
                </a:solidFill>
              </a:rPr>
              <a:t>  Encuentre </a:t>
            </a:r>
            <a:r>
              <a:rPr lang="es-MX" altLang="es-MX" sz="2800" dirty="0">
                <a:solidFill>
                  <a:schemeClr val="tx1"/>
                </a:solidFill>
              </a:rPr>
              <a:t>el momento de torsión resultante en torno al eje </a:t>
            </a:r>
            <a:r>
              <a:rPr lang="es-MX" altLang="es-MX" sz="2800" i="1" dirty="0">
                <a:solidFill>
                  <a:schemeClr val="tx1"/>
                </a:solidFill>
              </a:rPr>
              <a:t>A</a:t>
            </a:r>
            <a:r>
              <a:rPr lang="es-MX" altLang="es-MX" sz="2800" dirty="0">
                <a:solidFill>
                  <a:schemeClr val="tx1"/>
                </a:solidFill>
              </a:rPr>
              <a:t> para el arreglo que se muestra </a:t>
            </a:r>
            <a:r>
              <a:rPr lang="es-MX" altLang="es-MX" sz="2800" dirty="0" smtClean="0">
                <a:solidFill>
                  <a:schemeClr val="tx1"/>
                </a:solidFill>
              </a:rPr>
              <a:t>abajo.</a:t>
            </a:r>
          </a:p>
          <a:p>
            <a:pPr algn="just"/>
            <a:endParaRPr lang="es-MX" altLang="es-MX" sz="2800" dirty="0">
              <a:solidFill>
                <a:schemeClr val="tx1"/>
              </a:solidFill>
            </a:endParaRPr>
          </a:p>
          <a:p>
            <a:pPr algn="just"/>
            <a:endParaRPr lang="es-MX" altLang="es-MX" sz="2800" dirty="0" smtClean="0">
              <a:solidFill>
                <a:schemeClr val="tx1"/>
              </a:solidFill>
            </a:endParaRPr>
          </a:p>
          <a:p>
            <a:pPr algn="just"/>
            <a:endParaRPr lang="es-MX" sz="2800" dirty="0">
              <a:solidFill>
                <a:schemeClr val="tx1"/>
              </a:solidFill>
              <a:latin typeface="Cambria Math"/>
            </a:endParaRPr>
          </a:p>
          <a:p>
            <a:pPr algn="just"/>
            <a:endParaRPr lang="es-MX" sz="2800" dirty="0" smtClean="0">
              <a:solidFill>
                <a:schemeClr val="tx1"/>
              </a:solidFill>
              <a:latin typeface="Cambria Math"/>
            </a:endParaRPr>
          </a:p>
          <a:p>
            <a:pPr algn="just"/>
            <a:endParaRPr lang="es-MX" sz="2800" dirty="0">
              <a:solidFill>
                <a:schemeClr val="tx1"/>
              </a:solidFill>
              <a:latin typeface="Cambria Math"/>
            </a:endParaRPr>
          </a:p>
          <a:p>
            <a:pPr algn="just"/>
            <a:endParaRPr lang="es-MX" sz="2800" dirty="0" smtClean="0">
              <a:solidFill>
                <a:schemeClr val="tx1"/>
              </a:solidFill>
              <a:latin typeface="Cambria Math"/>
            </a:endParaRPr>
          </a:p>
          <a:p>
            <a:pPr algn="just"/>
            <a:endParaRPr lang="es-MX" sz="2800" dirty="0">
              <a:solidFill>
                <a:schemeClr val="tx1"/>
              </a:solidFill>
              <a:latin typeface="Cambria Math"/>
            </a:endParaRPr>
          </a:p>
          <a:p>
            <a:pPr algn="just"/>
            <a:endParaRPr lang="es-MX" sz="2800" dirty="0" smtClean="0">
              <a:solidFill>
                <a:schemeClr val="tx1"/>
              </a:solidFill>
              <a:latin typeface="Cambria Math"/>
            </a:endParaRPr>
          </a:p>
          <a:p>
            <a:pPr algn="just"/>
            <a:endParaRPr lang="es-MX" sz="2800" dirty="0">
              <a:solidFill>
                <a:schemeClr val="tx1"/>
              </a:solidFill>
              <a:latin typeface="Cambria Math"/>
            </a:endParaRPr>
          </a:p>
          <a:p>
            <a:pPr algn="just"/>
            <a:endParaRPr lang="es-MX" sz="2700" dirty="0" smtClean="0">
              <a:solidFill>
                <a:schemeClr val="tx1"/>
              </a:solidFill>
              <a:latin typeface="Cambria Math"/>
            </a:endParaRPr>
          </a:p>
        </p:txBody>
      </p:sp>
      <p:sp>
        <p:nvSpPr>
          <p:cNvPr id="18" name="Text Box 27"/>
          <p:cNvSpPr txBox="1">
            <a:spLocks noChangeArrowheads="1"/>
          </p:cNvSpPr>
          <p:nvPr/>
        </p:nvSpPr>
        <p:spPr bwMode="auto">
          <a:xfrm>
            <a:off x="687660" y="1124744"/>
            <a:ext cx="2516188" cy="2025650"/>
          </a:xfrm>
          <a:prstGeom prst="rect">
            <a:avLst/>
          </a:prstGeom>
          <a:solidFill>
            <a:srgbClr val="FFFFCC"/>
          </a:solidFill>
          <a:ln w="28575">
            <a:solidFill>
              <a:srgbClr val="000000"/>
            </a:solidFill>
            <a:miter lim="800000"/>
            <a:headEnd/>
            <a:tailEnd/>
          </a:ln>
          <a:effectLst>
            <a:outerShdw dist="107763" dir="2700000" algn="ctr" rotWithShape="0">
              <a:schemeClr val="bg2"/>
            </a:outerShdw>
          </a:effectLst>
        </p:spPr>
        <p:txBody>
          <a:bodyPr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r>
              <a:rPr kumimoji="0" lang="es-MX" altLang="es-MX" sz="2500" dirty="0">
                <a:solidFill>
                  <a:srgbClr val="000000"/>
                </a:solidFill>
                <a:latin typeface="Times New Roman" panose="02020603050405020304" pitchFamily="18" charset="0"/>
              </a:rPr>
              <a:t>Encuentre </a:t>
            </a:r>
            <a:r>
              <a:rPr kumimoji="0" lang="es-MX" altLang="es-MX" sz="2500" dirty="0">
                <a:solidFill>
                  <a:srgbClr val="000000"/>
                </a:solidFill>
                <a:latin typeface="Symbol" panose="05050102010706020507" pitchFamily="18" charset="2"/>
              </a:rPr>
              <a:t>t </a:t>
            </a:r>
            <a:r>
              <a:rPr kumimoji="0" lang="es-MX" altLang="es-MX" sz="2500" dirty="0">
                <a:solidFill>
                  <a:srgbClr val="000000"/>
                </a:solidFill>
                <a:latin typeface="Times New Roman" panose="02020603050405020304" pitchFamily="18" charset="0"/>
              </a:rPr>
              <a:t>debido a cada fuerza. Considere primero la fuerza de </a:t>
            </a:r>
            <a:r>
              <a:rPr kumimoji="0" lang="es-MX" altLang="es-MX" sz="2500" i="0" dirty="0">
                <a:solidFill>
                  <a:srgbClr val="000000"/>
                </a:solidFill>
                <a:latin typeface="Times New Roman" panose="02020603050405020304" pitchFamily="18" charset="0"/>
              </a:rPr>
              <a:t>20 N</a:t>
            </a:r>
            <a:r>
              <a:rPr kumimoji="0" lang="es-MX" altLang="es-MX" sz="2500" dirty="0">
                <a:solidFill>
                  <a:srgbClr val="000000"/>
                </a:solidFill>
                <a:latin typeface="Times New Roman" panose="02020603050405020304" pitchFamily="18" charset="0"/>
              </a:rPr>
              <a:t>:</a:t>
            </a:r>
            <a:endParaRPr kumimoji="0" lang="es-MX" altLang="es-MX" sz="2500" dirty="0"/>
          </a:p>
        </p:txBody>
      </p:sp>
      <p:sp>
        <p:nvSpPr>
          <p:cNvPr id="19" name="Text Box 31"/>
          <p:cNvSpPr txBox="1">
            <a:spLocks noChangeArrowheads="1"/>
          </p:cNvSpPr>
          <p:nvPr/>
        </p:nvSpPr>
        <p:spPr bwMode="auto">
          <a:xfrm>
            <a:off x="467990" y="3247419"/>
            <a:ext cx="3217863" cy="1006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287338" indent="-287338">
              <a:spcBef>
                <a:spcPct val="60000"/>
              </a:spcBef>
              <a:buClr>
                <a:schemeClr val="tx1"/>
              </a:buClr>
              <a:buChar char="•"/>
              <a:defRPr kumimoji="1" sz="3000">
                <a:solidFill>
                  <a:schemeClr val="tx1"/>
                </a:solidFill>
                <a:latin typeface="Tahoma" panose="020B0604030504040204" pitchFamily="34" charset="0"/>
              </a:defRPr>
            </a:lvl1pPr>
            <a:lvl2pPr marL="509588"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spcBef>
                <a:spcPct val="50000"/>
              </a:spcBef>
              <a:buClrTx/>
              <a:buFontTx/>
              <a:buNone/>
            </a:pPr>
            <a:r>
              <a:rPr kumimoji="0" lang="es-MX" altLang="es-MX" dirty="0">
                <a:solidFill>
                  <a:srgbClr val="0070C0"/>
                </a:solidFill>
              </a:rPr>
              <a:t>r = </a:t>
            </a:r>
            <a:r>
              <a:rPr kumimoji="0" lang="es-MX" altLang="es-MX" i="0" dirty="0">
                <a:solidFill>
                  <a:srgbClr val="0070C0"/>
                </a:solidFill>
              </a:rPr>
              <a:t>(4 m) </a:t>
            </a:r>
            <a:r>
              <a:rPr kumimoji="0" lang="es-MX" altLang="es-MX" i="0" dirty="0" err="1">
                <a:solidFill>
                  <a:srgbClr val="0070C0"/>
                </a:solidFill>
              </a:rPr>
              <a:t>sen</a:t>
            </a:r>
            <a:r>
              <a:rPr kumimoji="0" lang="es-MX" altLang="es-MX" i="0" dirty="0">
                <a:solidFill>
                  <a:srgbClr val="0070C0"/>
                </a:solidFill>
              </a:rPr>
              <a:t> 30</a:t>
            </a:r>
            <a:r>
              <a:rPr kumimoji="0" lang="es-MX" altLang="es-MX" i="0" baseline="30000" dirty="0">
                <a:solidFill>
                  <a:srgbClr val="0070C0"/>
                </a:solidFill>
              </a:rPr>
              <a:t>0</a:t>
            </a:r>
            <a:r>
              <a:rPr kumimoji="0" lang="es-MX" altLang="es-MX" i="0" dirty="0">
                <a:solidFill>
                  <a:srgbClr val="0070C0"/>
                </a:solidFill>
              </a:rPr>
              <a:t> = 2.00 m</a:t>
            </a:r>
            <a:endParaRPr kumimoji="0" lang="es-MX" altLang="es-MX" dirty="0">
              <a:solidFill>
                <a:srgbClr val="0070C0"/>
              </a:solidFill>
            </a:endParaRPr>
          </a:p>
        </p:txBody>
      </p:sp>
      <p:sp>
        <p:nvSpPr>
          <p:cNvPr id="20" name="Text Box 32"/>
          <p:cNvSpPr txBox="1">
            <a:spLocks noChangeArrowheads="1"/>
          </p:cNvSpPr>
          <p:nvPr/>
        </p:nvSpPr>
        <p:spPr bwMode="auto">
          <a:xfrm>
            <a:off x="323528" y="4387244"/>
            <a:ext cx="3540125" cy="1006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287338" indent="-287338">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spcBef>
                <a:spcPct val="50000"/>
              </a:spcBef>
              <a:buClrTx/>
              <a:buFontTx/>
              <a:buNone/>
            </a:pPr>
            <a:r>
              <a:rPr kumimoji="0" lang="es-MX" altLang="es-MX" dirty="0">
                <a:solidFill>
                  <a:srgbClr val="0070C0"/>
                </a:solidFill>
                <a:latin typeface="Symbol" panose="05050102010706020507" pitchFamily="18" charset="2"/>
              </a:rPr>
              <a:t>t</a:t>
            </a:r>
            <a:r>
              <a:rPr kumimoji="0" lang="es-MX" altLang="es-MX" dirty="0">
                <a:solidFill>
                  <a:srgbClr val="0070C0"/>
                </a:solidFill>
                <a:latin typeface="Times New Roman" panose="02020603050405020304" pitchFamily="18" charset="0"/>
              </a:rPr>
              <a:t> = Fr = </a:t>
            </a:r>
            <a:r>
              <a:rPr kumimoji="0" lang="es-MX" altLang="es-MX" i="0" dirty="0">
                <a:solidFill>
                  <a:srgbClr val="0070C0"/>
                </a:solidFill>
                <a:latin typeface="Times New Roman" panose="02020603050405020304" pitchFamily="18" charset="0"/>
              </a:rPr>
              <a:t>(20 N)(2 m) = 40 N m, </a:t>
            </a:r>
            <a:r>
              <a:rPr kumimoji="0" lang="es-MX" altLang="es-MX" i="0" dirty="0" err="1">
                <a:solidFill>
                  <a:srgbClr val="0070C0"/>
                </a:solidFill>
                <a:latin typeface="Times New Roman" panose="02020603050405020304" pitchFamily="18" charset="0"/>
              </a:rPr>
              <a:t>mr</a:t>
            </a:r>
            <a:endParaRPr kumimoji="0" lang="es-MX" altLang="es-MX" dirty="0">
              <a:solidFill>
                <a:srgbClr val="0070C0"/>
              </a:solidFill>
              <a:latin typeface="Symbol" panose="05050102010706020507" pitchFamily="18" charset="2"/>
            </a:endParaRPr>
          </a:p>
        </p:txBody>
      </p:sp>
      <p:sp>
        <p:nvSpPr>
          <p:cNvPr id="21" name="Text Box 33"/>
          <p:cNvSpPr txBox="1">
            <a:spLocks noChangeArrowheads="1"/>
          </p:cNvSpPr>
          <p:nvPr/>
        </p:nvSpPr>
        <p:spPr bwMode="auto">
          <a:xfrm>
            <a:off x="4044131" y="3140968"/>
            <a:ext cx="4632325" cy="12003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r>
              <a:rPr kumimoji="0" lang="es-MX" altLang="es-MX" sz="2400" dirty="0">
                <a:solidFill>
                  <a:srgbClr val="0070C0"/>
                </a:solidFill>
              </a:rPr>
              <a:t>El momento de torsión en torno a </a:t>
            </a:r>
            <a:r>
              <a:rPr kumimoji="0" lang="es-MX" altLang="es-MX" sz="2400" dirty="0" err="1">
                <a:solidFill>
                  <a:srgbClr val="0070C0"/>
                </a:solidFill>
              </a:rPr>
              <a:t>A</a:t>
            </a:r>
            <a:r>
              <a:rPr kumimoji="0" lang="es-MX" altLang="es-MX" sz="2400" dirty="0">
                <a:solidFill>
                  <a:srgbClr val="0070C0"/>
                </a:solidFill>
              </a:rPr>
              <a:t> es en sentido de las manecillas del reloj y negativo.</a:t>
            </a:r>
          </a:p>
        </p:txBody>
      </p:sp>
      <p:sp>
        <p:nvSpPr>
          <p:cNvPr id="22" name="Rectangle 34"/>
          <p:cNvSpPr>
            <a:spLocks noChangeArrowheads="1"/>
          </p:cNvSpPr>
          <p:nvPr/>
        </p:nvSpPr>
        <p:spPr bwMode="auto">
          <a:xfrm>
            <a:off x="3881115" y="3371244"/>
            <a:ext cx="128588" cy="1851025"/>
          </a:xfrm>
          <a:prstGeom prst="rect">
            <a:avLst/>
          </a:prstGeom>
          <a:solidFill>
            <a:srgbClr val="FFFF99"/>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endParaRPr lang="es-MX" altLang="es-MX" sz="2400"/>
          </a:p>
        </p:txBody>
      </p:sp>
      <p:sp>
        <p:nvSpPr>
          <p:cNvPr id="23" name="Text Box 35"/>
          <p:cNvSpPr txBox="1">
            <a:spLocks noChangeArrowheads="1"/>
          </p:cNvSpPr>
          <p:nvPr/>
        </p:nvSpPr>
        <p:spPr bwMode="auto">
          <a:xfrm>
            <a:off x="4852665" y="4414232"/>
            <a:ext cx="2695575" cy="663575"/>
          </a:xfrm>
          <a:prstGeom prst="rect">
            <a:avLst/>
          </a:prstGeom>
          <a:solidFill>
            <a:srgbClr val="FFFFCC"/>
          </a:solidFill>
          <a:ln w="22225">
            <a:solidFill>
              <a:srgbClr val="000000"/>
            </a:solidFill>
            <a:miter lim="800000"/>
            <a:headEnd/>
            <a:tailEnd/>
          </a:ln>
          <a:effectLst>
            <a:outerShdw dist="107763" dir="2700000" algn="ctr" rotWithShape="0">
              <a:schemeClr val="bg2"/>
            </a:outerShdw>
          </a:effectLst>
        </p:spPr>
        <p:txBody>
          <a:bodyPr tIns="91440" bIns="91440"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r>
              <a:rPr kumimoji="0" lang="es-MX" altLang="es-MX">
                <a:solidFill>
                  <a:srgbClr val="000000"/>
                </a:solidFill>
                <a:latin typeface="Symbol" panose="05050102010706020507" pitchFamily="18" charset="2"/>
              </a:rPr>
              <a:t>t</a:t>
            </a:r>
            <a:r>
              <a:rPr kumimoji="0" lang="es-MX" altLang="es-MX" baseline="-25000">
                <a:solidFill>
                  <a:srgbClr val="000000"/>
                </a:solidFill>
                <a:latin typeface="Times New Roman" panose="02020603050405020304" pitchFamily="18" charset="0"/>
              </a:rPr>
              <a:t>20</a:t>
            </a:r>
            <a:r>
              <a:rPr kumimoji="0" lang="es-MX" altLang="es-MX">
                <a:solidFill>
                  <a:srgbClr val="000000"/>
                </a:solidFill>
                <a:latin typeface="Times New Roman" panose="02020603050405020304" pitchFamily="18" charset="0"/>
              </a:rPr>
              <a:t> = -</a:t>
            </a:r>
            <a:r>
              <a:rPr kumimoji="0" lang="es-MX" altLang="es-MX" i="0">
                <a:solidFill>
                  <a:srgbClr val="000000"/>
                </a:solidFill>
                <a:latin typeface="Times New Roman" panose="02020603050405020304" pitchFamily="18" charset="0"/>
              </a:rPr>
              <a:t>40 N m</a:t>
            </a:r>
            <a:endParaRPr kumimoji="0" lang="es-MX" altLang="es-MX">
              <a:latin typeface="Symbol" panose="05050102010706020507" pitchFamily="18" charset="2"/>
            </a:endParaRPr>
          </a:p>
        </p:txBody>
      </p:sp>
      <p:pic>
        <p:nvPicPr>
          <p:cNvPr id="24" name="Imagen 23"/>
          <p:cNvPicPr>
            <a:picLocks noChangeAspect="1"/>
          </p:cNvPicPr>
          <p:nvPr/>
        </p:nvPicPr>
        <p:blipFill>
          <a:blip r:embed="rId3"/>
          <a:stretch>
            <a:fillRect/>
          </a:stretch>
        </p:blipFill>
        <p:spPr>
          <a:xfrm>
            <a:off x="3636590" y="1052736"/>
            <a:ext cx="4895850" cy="2162175"/>
          </a:xfrm>
          <a:prstGeom prst="rect">
            <a:avLst/>
          </a:prstGeom>
        </p:spPr>
      </p:pic>
    </p:spTree>
    <p:extLst>
      <p:ext uri="{BB962C8B-B14F-4D97-AF65-F5344CB8AC3E}">
        <p14:creationId xmlns:p14="http://schemas.microsoft.com/office/powerpoint/2010/main" val="31082640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9"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strips(upLeft)">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 calcmode="lin" valueType="num">
                                      <p:cBhvr additive="base">
                                        <p:cTn id="12" dur="500" fill="hold"/>
                                        <p:tgtEl>
                                          <p:spTgt spid="19"/>
                                        </p:tgtEl>
                                        <p:attrNameLst>
                                          <p:attrName>ppt_x</p:attrName>
                                        </p:attrNameLst>
                                      </p:cBhvr>
                                      <p:tavLst>
                                        <p:tav tm="0">
                                          <p:val>
                                            <p:strVal val="0-#ppt_w/2"/>
                                          </p:val>
                                        </p:tav>
                                        <p:tav tm="100000">
                                          <p:val>
                                            <p:strVal val="#ppt_x"/>
                                          </p:val>
                                        </p:tav>
                                      </p:tavLst>
                                    </p:anim>
                                    <p:anim calcmode="lin" valueType="num">
                                      <p:cBhvr additive="base">
                                        <p:cTn id="13" dur="500" fill="hold"/>
                                        <p:tgtEl>
                                          <p:spTgt spid="19"/>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additive="base">
                                        <p:cTn id="18" dur="500" fill="hold"/>
                                        <p:tgtEl>
                                          <p:spTgt spid="20"/>
                                        </p:tgtEl>
                                        <p:attrNameLst>
                                          <p:attrName>ppt_x</p:attrName>
                                        </p:attrNameLst>
                                      </p:cBhvr>
                                      <p:tavLst>
                                        <p:tav tm="0">
                                          <p:val>
                                            <p:strVal val="#ppt_x"/>
                                          </p:val>
                                        </p:tav>
                                        <p:tav tm="100000">
                                          <p:val>
                                            <p:strVal val="#ppt_x"/>
                                          </p:val>
                                        </p:tav>
                                      </p:tavLst>
                                    </p:anim>
                                    <p:anim calcmode="lin" valueType="num">
                                      <p:cBhvr additive="base">
                                        <p:cTn id="19" dur="500" fill="hold"/>
                                        <p:tgtEl>
                                          <p:spTgt spid="20"/>
                                        </p:tgtEl>
                                        <p:attrNameLst>
                                          <p:attrName>ppt_y</p:attrName>
                                        </p:attrNameLst>
                                      </p:cBhvr>
                                      <p:tavLst>
                                        <p:tav tm="0">
                                          <p:val>
                                            <p:strVal val="1+#ppt_h/2"/>
                                          </p:val>
                                        </p:tav>
                                        <p:tav tm="100000">
                                          <p:val>
                                            <p:strVal val="#ppt_y"/>
                                          </p:val>
                                        </p:tav>
                                      </p:tavLst>
                                    </p:anim>
                                  </p:childTnLst>
                                </p:cTn>
                              </p:par>
                            </p:childTnLst>
                          </p:cTn>
                        </p:par>
                        <p:par>
                          <p:cTn id="20" fill="hold">
                            <p:stCondLst>
                              <p:cond delay="500"/>
                            </p:stCondLst>
                            <p:childTnLst>
                              <p:par>
                                <p:cTn id="21" presetID="22" presetClass="entr" presetSubtype="1" fill="hold" grpId="0" nodeType="after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wipe(up)">
                                      <p:cBhvr>
                                        <p:cTn id="23" dur="500"/>
                                        <p:tgtEl>
                                          <p:spTgt spid="22"/>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2" fill="hold" grpId="0" nodeType="clickEffect">
                                  <p:stCondLst>
                                    <p:cond delay="0"/>
                                  </p:stCondLst>
                                  <p:childTnLst>
                                    <p:set>
                                      <p:cBhvr>
                                        <p:cTn id="27" dur="1" fill="hold">
                                          <p:stCondLst>
                                            <p:cond delay="0"/>
                                          </p:stCondLst>
                                        </p:cTn>
                                        <p:tgtEl>
                                          <p:spTgt spid="21"/>
                                        </p:tgtEl>
                                        <p:attrNameLst>
                                          <p:attrName>style.visibility</p:attrName>
                                        </p:attrNameLst>
                                      </p:cBhvr>
                                      <p:to>
                                        <p:strVal val="visible"/>
                                      </p:to>
                                    </p:set>
                                    <p:anim calcmode="lin" valueType="num">
                                      <p:cBhvr additive="base">
                                        <p:cTn id="28" dur="500" fill="hold"/>
                                        <p:tgtEl>
                                          <p:spTgt spid="21"/>
                                        </p:tgtEl>
                                        <p:attrNameLst>
                                          <p:attrName>ppt_x</p:attrName>
                                        </p:attrNameLst>
                                      </p:cBhvr>
                                      <p:tavLst>
                                        <p:tav tm="0">
                                          <p:val>
                                            <p:strVal val="1+#ppt_w/2"/>
                                          </p:val>
                                        </p:tav>
                                        <p:tav tm="100000">
                                          <p:val>
                                            <p:strVal val="#ppt_x"/>
                                          </p:val>
                                        </p:tav>
                                      </p:tavLst>
                                    </p:anim>
                                    <p:anim calcmode="lin" valueType="num">
                                      <p:cBhvr additive="base">
                                        <p:cTn id="29" dur="500" fill="hold"/>
                                        <p:tgtEl>
                                          <p:spTgt spid="21"/>
                                        </p:tgtEl>
                                        <p:attrNameLst>
                                          <p:attrName>ppt_y</p:attrName>
                                        </p:attrNameLst>
                                      </p:cBhvr>
                                      <p:tavLst>
                                        <p:tav tm="0">
                                          <p:val>
                                            <p:strVal val="#ppt_y"/>
                                          </p:val>
                                        </p:tav>
                                        <p:tav tm="100000">
                                          <p:val>
                                            <p:strVal val="#ppt_y"/>
                                          </p:val>
                                        </p:tav>
                                      </p:tavLst>
                                    </p:anim>
                                  </p:childTnLst>
                                </p:cTn>
                              </p:par>
                            </p:childTnLst>
                          </p:cTn>
                        </p:par>
                        <p:par>
                          <p:cTn id="30" fill="hold">
                            <p:stCondLst>
                              <p:cond delay="500"/>
                            </p:stCondLst>
                            <p:childTnLst>
                              <p:par>
                                <p:cTn id="31" presetID="15" presetClass="entr" presetSubtype="0" fill="hold" grpId="0" nodeType="afterEffect">
                                  <p:stCondLst>
                                    <p:cond delay="0"/>
                                  </p:stCondLst>
                                  <p:childTnLst>
                                    <p:set>
                                      <p:cBhvr>
                                        <p:cTn id="32" dur="1" fill="hold">
                                          <p:stCondLst>
                                            <p:cond delay="0"/>
                                          </p:stCondLst>
                                        </p:cTn>
                                        <p:tgtEl>
                                          <p:spTgt spid="23"/>
                                        </p:tgtEl>
                                        <p:attrNameLst>
                                          <p:attrName>style.visibility</p:attrName>
                                        </p:attrNameLst>
                                      </p:cBhvr>
                                      <p:to>
                                        <p:strVal val="visible"/>
                                      </p:to>
                                    </p:set>
                                    <p:anim calcmode="lin" valueType="num">
                                      <p:cBhvr>
                                        <p:cTn id="33" dur="1000" fill="hold"/>
                                        <p:tgtEl>
                                          <p:spTgt spid="23"/>
                                        </p:tgtEl>
                                        <p:attrNameLst>
                                          <p:attrName>ppt_w</p:attrName>
                                        </p:attrNameLst>
                                      </p:cBhvr>
                                      <p:tavLst>
                                        <p:tav tm="0">
                                          <p:val>
                                            <p:fltVal val="0"/>
                                          </p:val>
                                        </p:tav>
                                        <p:tav tm="100000">
                                          <p:val>
                                            <p:strVal val="#ppt_w"/>
                                          </p:val>
                                        </p:tav>
                                      </p:tavLst>
                                    </p:anim>
                                    <p:anim calcmode="lin" valueType="num">
                                      <p:cBhvr>
                                        <p:cTn id="34" dur="1000" fill="hold"/>
                                        <p:tgtEl>
                                          <p:spTgt spid="23"/>
                                        </p:tgtEl>
                                        <p:attrNameLst>
                                          <p:attrName>ppt_h</p:attrName>
                                        </p:attrNameLst>
                                      </p:cBhvr>
                                      <p:tavLst>
                                        <p:tav tm="0">
                                          <p:val>
                                            <p:fltVal val="0"/>
                                          </p:val>
                                        </p:tav>
                                        <p:tav tm="100000">
                                          <p:val>
                                            <p:strVal val="#ppt_h"/>
                                          </p:val>
                                        </p:tav>
                                      </p:tavLst>
                                    </p:anim>
                                    <p:anim calcmode="lin" valueType="num">
                                      <p:cBhvr>
                                        <p:cTn id="35" dur="1000" fill="hold"/>
                                        <p:tgtEl>
                                          <p:spTgt spid="23"/>
                                        </p:tgtEl>
                                        <p:attrNameLst>
                                          <p:attrName>ppt_x</p:attrName>
                                        </p:attrNameLst>
                                      </p:cBhvr>
                                      <p:tavLst>
                                        <p:tav tm="0" fmla="#ppt_x+(cos(-2*pi*(1-$))*-#ppt_x-sin(-2*pi*(1-$))*(1-#ppt_y))*(1-$)">
                                          <p:val>
                                            <p:fltVal val="0"/>
                                          </p:val>
                                        </p:tav>
                                        <p:tav tm="100000">
                                          <p:val>
                                            <p:fltVal val="1"/>
                                          </p:val>
                                        </p:tav>
                                      </p:tavLst>
                                    </p:anim>
                                    <p:anim calcmode="lin" valueType="num">
                                      <p:cBhvr>
                                        <p:cTn id="36" dur="1000" fill="hold"/>
                                        <p:tgtEl>
                                          <p:spTgt spid="23"/>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autoUpdateAnimBg="0"/>
      <p:bldP spid="19" grpId="0" autoUpdateAnimBg="0"/>
      <p:bldP spid="20" grpId="0" autoUpdateAnimBg="0"/>
      <p:bldP spid="21" grpId="0" autoUpdateAnimBg="0"/>
      <p:bldP spid="22" grpId="0" animBg="1"/>
      <p:bldP spid="23" grpId="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3" name="Rectangle 29"/>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11" name="Rectangle 3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10" name="3 CuadroTexto"/>
          <p:cNvSpPr txBox="1"/>
          <p:nvPr/>
        </p:nvSpPr>
        <p:spPr>
          <a:xfrm>
            <a:off x="467544" y="260648"/>
            <a:ext cx="8237359" cy="5524589"/>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s-MX" altLang="es-MX" sz="2600" dirty="0" smtClean="0">
                <a:solidFill>
                  <a:schemeClr val="tx1"/>
                </a:solidFill>
              </a:rPr>
              <a:t>A </a:t>
            </a:r>
            <a:r>
              <a:rPr lang="es-MX" altLang="es-MX" sz="2600" dirty="0">
                <a:solidFill>
                  <a:schemeClr val="tx1"/>
                </a:solidFill>
              </a:rPr>
              <a:t>continuación encuentre el momento de torsión debido a la fuerza de 30 N en torno al mismo eje A.</a:t>
            </a:r>
            <a:endParaRPr lang="es-MX" sz="2600" b="1" i="1" dirty="0">
              <a:solidFill>
                <a:schemeClr val="tx1"/>
              </a:solidFill>
              <a:latin typeface="Cambria Math"/>
            </a:endParaRPr>
          </a:p>
          <a:p>
            <a:pPr algn="just"/>
            <a:endParaRPr lang="es-MX" sz="3100" b="1" i="1" dirty="0" smtClean="0">
              <a:solidFill>
                <a:schemeClr val="tx1"/>
              </a:solidFill>
              <a:latin typeface="Cambria Math"/>
            </a:endParaRPr>
          </a:p>
          <a:p>
            <a:pPr algn="just"/>
            <a:endParaRPr lang="es-MX" sz="3100" b="1" i="1" dirty="0">
              <a:solidFill>
                <a:schemeClr val="tx1"/>
              </a:solidFill>
              <a:latin typeface="Cambria Math"/>
            </a:endParaRPr>
          </a:p>
          <a:p>
            <a:pPr algn="just"/>
            <a:endParaRPr lang="es-MX" sz="3100" b="1" i="1" dirty="0" smtClean="0">
              <a:solidFill>
                <a:schemeClr val="tx1"/>
              </a:solidFill>
              <a:latin typeface="Cambria Math"/>
            </a:endParaRPr>
          </a:p>
          <a:p>
            <a:pPr algn="just"/>
            <a:endParaRPr lang="es-MX" sz="3100" b="1" i="1" dirty="0" smtClean="0">
              <a:solidFill>
                <a:schemeClr val="tx1"/>
              </a:solidFill>
              <a:latin typeface="Cambria Math"/>
            </a:endParaRPr>
          </a:p>
          <a:p>
            <a:pPr algn="just"/>
            <a:endParaRPr lang="es-MX" sz="3100" b="1" i="1" dirty="0">
              <a:solidFill>
                <a:schemeClr val="tx1"/>
              </a:solidFill>
              <a:latin typeface="Cambria Math"/>
            </a:endParaRPr>
          </a:p>
          <a:p>
            <a:pPr algn="just"/>
            <a:endParaRPr lang="es-MX" sz="3100" b="1" i="1" dirty="0">
              <a:solidFill>
                <a:schemeClr val="tx1"/>
              </a:solidFill>
              <a:latin typeface="Cambria Math"/>
            </a:endParaRPr>
          </a:p>
          <a:p>
            <a:pPr algn="just"/>
            <a:endParaRPr lang="es-MX" sz="3100" b="1" i="1" dirty="0" smtClean="0">
              <a:solidFill>
                <a:schemeClr val="tx1"/>
              </a:solidFill>
              <a:latin typeface="Cambria Math"/>
            </a:endParaRPr>
          </a:p>
          <a:p>
            <a:pPr algn="just"/>
            <a:endParaRPr lang="es-MX" sz="2800" b="1" i="1" dirty="0" smtClean="0">
              <a:solidFill>
                <a:schemeClr val="tx1"/>
              </a:solidFill>
              <a:latin typeface="Cambria Math"/>
            </a:endParaRPr>
          </a:p>
          <a:p>
            <a:pPr algn="just"/>
            <a:endParaRPr lang="es-MX" sz="2800" b="1" i="1" dirty="0">
              <a:solidFill>
                <a:schemeClr val="tx1"/>
              </a:solidFill>
              <a:latin typeface="Cambria Math"/>
            </a:endParaRPr>
          </a:p>
          <a:p>
            <a:pPr algn="just"/>
            <a:endParaRPr lang="es-MX" sz="2800" b="1" i="1" dirty="0" smtClean="0">
              <a:solidFill>
                <a:schemeClr val="tx1"/>
              </a:solidFill>
              <a:latin typeface="Cambria Math"/>
            </a:endParaRPr>
          </a:p>
        </p:txBody>
      </p:sp>
      <p:pic>
        <p:nvPicPr>
          <p:cNvPr id="13" name="Imagen 12"/>
          <p:cNvPicPr>
            <a:picLocks noChangeAspect="1"/>
          </p:cNvPicPr>
          <p:nvPr/>
        </p:nvPicPr>
        <p:blipFill>
          <a:blip r:embed="rId3"/>
          <a:stretch>
            <a:fillRect/>
          </a:stretch>
        </p:blipFill>
        <p:spPr>
          <a:xfrm>
            <a:off x="4067944" y="1119758"/>
            <a:ext cx="4476750" cy="2381250"/>
          </a:xfrm>
          <a:prstGeom prst="rect">
            <a:avLst/>
          </a:prstGeom>
        </p:spPr>
      </p:pic>
      <p:sp>
        <p:nvSpPr>
          <p:cNvPr id="14" name="Text Box 24"/>
          <p:cNvSpPr txBox="1">
            <a:spLocks noChangeArrowheads="1"/>
          </p:cNvSpPr>
          <p:nvPr/>
        </p:nvSpPr>
        <p:spPr bwMode="auto">
          <a:xfrm>
            <a:off x="987425" y="1340768"/>
            <a:ext cx="2516188" cy="1946275"/>
          </a:xfrm>
          <a:prstGeom prst="rect">
            <a:avLst/>
          </a:prstGeom>
          <a:solidFill>
            <a:srgbClr val="FFFFCC"/>
          </a:solidFill>
          <a:ln w="28575">
            <a:solidFill>
              <a:srgbClr val="000000"/>
            </a:solidFill>
            <a:miter lim="800000"/>
            <a:headEnd/>
            <a:tailEnd/>
          </a:ln>
          <a:effectLst>
            <a:outerShdw dist="107763" dir="2700000" algn="ctr" rotWithShape="0">
              <a:schemeClr val="bg2"/>
            </a:outerShdw>
          </a:effectLst>
        </p:spPr>
        <p:txBody>
          <a:bodyPr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r>
              <a:rPr kumimoji="0" lang="es-MX" altLang="es-MX" sz="2400" dirty="0">
                <a:solidFill>
                  <a:srgbClr val="000000"/>
                </a:solidFill>
                <a:latin typeface="Times New Roman" panose="02020603050405020304" pitchFamily="18" charset="0"/>
              </a:rPr>
              <a:t>Encuentre </a:t>
            </a:r>
            <a:r>
              <a:rPr kumimoji="0" lang="es-MX" altLang="es-MX" sz="2400" dirty="0">
                <a:solidFill>
                  <a:srgbClr val="000000"/>
                </a:solidFill>
                <a:latin typeface="Symbol" panose="05050102010706020507" pitchFamily="18" charset="2"/>
              </a:rPr>
              <a:t>t </a:t>
            </a:r>
            <a:r>
              <a:rPr kumimoji="0" lang="es-MX" altLang="es-MX" sz="2400" dirty="0">
                <a:solidFill>
                  <a:srgbClr val="000000"/>
                </a:solidFill>
                <a:latin typeface="Times New Roman" panose="02020603050405020304" pitchFamily="18" charset="0"/>
              </a:rPr>
              <a:t>debido a cada fuerza. Considere a continuación la fuerza de </a:t>
            </a:r>
            <a:r>
              <a:rPr kumimoji="0" lang="es-MX" altLang="es-MX" sz="2400" i="0" dirty="0">
                <a:solidFill>
                  <a:srgbClr val="000000"/>
                </a:solidFill>
                <a:latin typeface="Times New Roman" panose="02020603050405020304" pitchFamily="18" charset="0"/>
              </a:rPr>
              <a:t>30 N</a:t>
            </a:r>
            <a:r>
              <a:rPr kumimoji="0" lang="es-MX" altLang="es-MX" sz="2400" dirty="0">
                <a:solidFill>
                  <a:srgbClr val="000000"/>
                </a:solidFill>
                <a:latin typeface="Times New Roman" panose="02020603050405020304" pitchFamily="18" charset="0"/>
              </a:rPr>
              <a:t>.</a:t>
            </a:r>
            <a:endParaRPr kumimoji="0" lang="es-MX" altLang="es-MX" sz="2400" dirty="0"/>
          </a:p>
        </p:txBody>
      </p:sp>
      <p:sp>
        <p:nvSpPr>
          <p:cNvPr id="15" name="Text Box 28"/>
          <p:cNvSpPr txBox="1">
            <a:spLocks noChangeArrowheads="1"/>
          </p:cNvSpPr>
          <p:nvPr/>
        </p:nvSpPr>
        <p:spPr bwMode="auto">
          <a:xfrm>
            <a:off x="844550" y="3597176"/>
            <a:ext cx="3217863" cy="1006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287338" indent="-287338">
              <a:spcBef>
                <a:spcPct val="60000"/>
              </a:spcBef>
              <a:buClr>
                <a:schemeClr val="tx1"/>
              </a:buClr>
              <a:buChar char="•"/>
              <a:defRPr kumimoji="1" sz="3000">
                <a:solidFill>
                  <a:schemeClr val="tx1"/>
                </a:solidFill>
                <a:latin typeface="Tahoma" panose="020B0604030504040204" pitchFamily="34" charset="0"/>
              </a:defRPr>
            </a:lvl1pPr>
            <a:lvl2pPr marL="509588"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spcBef>
                <a:spcPct val="50000"/>
              </a:spcBef>
              <a:buClrTx/>
              <a:buFontTx/>
              <a:buNone/>
            </a:pPr>
            <a:r>
              <a:rPr kumimoji="0" lang="es-MX" altLang="es-MX" dirty="0">
                <a:solidFill>
                  <a:schemeClr val="tx2"/>
                </a:solidFill>
              </a:rPr>
              <a:t>r = </a:t>
            </a:r>
            <a:r>
              <a:rPr kumimoji="0" lang="es-MX" altLang="es-MX" i="0" dirty="0">
                <a:solidFill>
                  <a:schemeClr val="tx2"/>
                </a:solidFill>
              </a:rPr>
              <a:t>(8 m) </a:t>
            </a:r>
            <a:r>
              <a:rPr kumimoji="0" lang="es-MX" altLang="es-MX" i="0" dirty="0" err="1">
                <a:solidFill>
                  <a:schemeClr val="tx2"/>
                </a:solidFill>
              </a:rPr>
              <a:t>sen</a:t>
            </a:r>
            <a:r>
              <a:rPr kumimoji="0" lang="es-MX" altLang="es-MX" i="0" dirty="0">
                <a:solidFill>
                  <a:schemeClr val="tx2"/>
                </a:solidFill>
              </a:rPr>
              <a:t> 30</a:t>
            </a:r>
            <a:r>
              <a:rPr kumimoji="0" lang="es-MX" altLang="es-MX" i="0" baseline="30000" dirty="0">
                <a:solidFill>
                  <a:schemeClr val="tx2"/>
                </a:solidFill>
              </a:rPr>
              <a:t>0</a:t>
            </a:r>
            <a:r>
              <a:rPr kumimoji="0" lang="es-MX" altLang="es-MX" i="0" dirty="0">
                <a:solidFill>
                  <a:schemeClr val="tx2"/>
                </a:solidFill>
              </a:rPr>
              <a:t> = 4.00 m</a:t>
            </a:r>
            <a:endParaRPr kumimoji="0" lang="es-MX" altLang="es-MX" dirty="0">
              <a:solidFill>
                <a:schemeClr val="tx2"/>
              </a:solidFill>
            </a:endParaRPr>
          </a:p>
        </p:txBody>
      </p:sp>
      <p:sp>
        <p:nvSpPr>
          <p:cNvPr id="16" name="Text Box 29"/>
          <p:cNvSpPr txBox="1">
            <a:spLocks noChangeArrowheads="1"/>
          </p:cNvSpPr>
          <p:nvPr/>
        </p:nvSpPr>
        <p:spPr bwMode="auto">
          <a:xfrm>
            <a:off x="700088" y="4737001"/>
            <a:ext cx="3540125" cy="1006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287338" indent="-287338">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spcBef>
                <a:spcPct val="50000"/>
              </a:spcBef>
              <a:buClrTx/>
              <a:buFontTx/>
              <a:buNone/>
            </a:pPr>
            <a:r>
              <a:rPr kumimoji="0" lang="es-MX" altLang="es-MX" dirty="0">
                <a:solidFill>
                  <a:schemeClr val="tx2"/>
                </a:solidFill>
                <a:latin typeface="Symbol" panose="05050102010706020507" pitchFamily="18" charset="2"/>
              </a:rPr>
              <a:t>t</a:t>
            </a:r>
            <a:r>
              <a:rPr kumimoji="0" lang="es-MX" altLang="es-MX" dirty="0">
                <a:solidFill>
                  <a:schemeClr val="tx2"/>
                </a:solidFill>
                <a:latin typeface="Times New Roman" panose="02020603050405020304" pitchFamily="18" charset="0"/>
              </a:rPr>
              <a:t> = Fr = </a:t>
            </a:r>
            <a:r>
              <a:rPr kumimoji="0" lang="es-MX" altLang="es-MX" i="0" dirty="0">
                <a:solidFill>
                  <a:schemeClr val="tx2"/>
                </a:solidFill>
                <a:latin typeface="Times New Roman" panose="02020603050405020304" pitchFamily="18" charset="0"/>
              </a:rPr>
              <a:t>(30 N)(4 m) = 120 N m, </a:t>
            </a:r>
            <a:r>
              <a:rPr kumimoji="0" lang="es-MX" altLang="es-MX" i="0" dirty="0" err="1">
                <a:solidFill>
                  <a:schemeClr val="tx2"/>
                </a:solidFill>
                <a:latin typeface="Times New Roman" panose="02020603050405020304" pitchFamily="18" charset="0"/>
              </a:rPr>
              <a:t>mr</a:t>
            </a:r>
            <a:endParaRPr kumimoji="0" lang="es-MX" altLang="es-MX" dirty="0">
              <a:solidFill>
                <a:schemeClr val="tx2"/>
              </a:solidFill>
              <a:latin typeface="Symbol" panose="05050102010706020507" pitchFamily="18" charset="2"/>
            </a:endParaRPr>
          </a:p>
        </p:txBody>
      </p:sp>
      <p:sp>
        <p:nvSpPr>
          <p:cNvPr id="17" name="Text Box 30"/>
          <p:cNvSpPr txBox="1">
            <a:spLocks noChangeArrowheads="1"/>
          </p:cNvSpPr>
          <p:nvPr/>
        </p:nvSpPr>
        <p:spPr bwMode="auto">
          <a:xfrm>
            <a:off x="4139952" y="3490725"/>
            <a:ext cx="4632325" cy="12003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r>
              <a:rPr kumimoji="0" lang="es-MX" altLang="es-MX" sz="2400" dirty="0">
                <a:solidFill>
                  <a:schemeClr val="tx2"/>
                </a:solidFill>
              </a:rPr>
              <a:t>El momento de torsión en torno a </a:t>
            </a:r>
            <a:r>
              <a:rPr kumimoji="0" lang="es-MX" altLang="es-MX" sz="2400" dirty="0" err="1">
                <a:solidFill>
                  <a:schemeClr val="tx2"/>
                </a:solidFill>
              </a:rPr>
              <a:t>A</a:t>
            </a:r>
            <a:r>
              <a:rPr kumimoji="0" lang="es-MX" altLang="es-MX" sz="2400" dirty="0">
                <a:solidFill>
                  <a:schemeClr val="tx2"/>
                </a:solidFill>
              </a:rPr>
              <a:t> es en sentido de las manecillas del reloj y negativo.</a:t>
            </a:r>
          </a:p>
        </p:txBody>
      </p:sp>
      <p:sp>
        <p:nvSpPr>
          <p:cNvPr id="18" name="Rectangle 31"/>
          <p:cNvSpPr>
            <a:spLocks noChangeArrowheads="1"/>
          </p:cNvSpPr>
          <p:nvPr/>
        </p:nvSpPr>
        <p:spPr bwMode="auto">
          <a:xfrm>
            <a:off x="4067944" y="3721001"/>
            <a:ext cx="128588" cy="1851025"/>
          </a:xfrm>
          <a:prstGeom prst="rect">
            <a:avLst/>
          </a:prstGeom>
          <a:solidFill>
            <a:srgbClr val="FFFF99"/>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endParaRPr lang="es-MX" altLang="es-MX" sz="2400"/>
          </a:p>
        </p:txBody>
      </p:sp>
      <p:sp>
        <p:nvSpPr>
          <p:cNvPr id="19" name="Text Box 32"/>
          <p:cNvSpPr txBox="1">
            <a:spLocks noChangeArrowheads="1"/>
          </p:cNvSpPr>
          <p:nvPr/>
        </p:nvSpPr>
        <p:spPr bwMode="auto">
          <a:xfrm>
            <a:off x="5229225" y="4829076"/>
            <a:ext cx="2930525" cy="663575"/>
          </a:xfrm>
          <a:prstGeom prst="rect">
            <a:avLst/>
          </a:prstGeom>
          <a:solidFill>
            <a:srgbClr val="FFFFCC"/>
          </a:solidFill>
          <a:ln w="22225">
            <a:solidFill>
              <a:srgbClr val="000000"/>
            </a:solidFill>
            <a:miter lim="800000"/>
            <a:headEnd/>
            <a:tailEnd/>
          </a:ln>
          <a:effectLst>
            <a:outerShdw dist="107763" dir="2700000" algn="ctr" rotWithShape="0">
              <a:schemeClr val="bg2"/>
            </a:outerShdw>
          </a:effectLst>
        </p:spPr>
        <p:txBody>
          <a:bodyPr tIns="91440" bIns="91440"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r>
              <a:rPr kumimoji="0" lang="es-MX" altLang="es-MX">
                <a:solidFill>
                  <a:srgbClr val="000000"/>
                </a:solidFill>
                <a:latin typeface="Symbol" panose="05050102010706020507" pitchFamily="18" charset="2"/>
              </a:rPr>
              <a:t>t</a:t>
            </a:r>
            <a:r>
              <a:rPr kumimoji="0" lang="es-MX" altLang="es-MX" baseline="-25000">
                <a:solidFill>
                  <a:srgbClr val="000000"/>
                </a:solidFill>
                <a:latin typeface="Times New Roman" panose="02020603050405020304" pitchFamily="18" charset="0"/>
              </a:rPr>
              <a:t>30</a:t>
            </a:r>
            <a:r>
              <a:rPr kumimoji="0" lang="es-MX" altLang="es-MX">
                <a:solidFill>
                  <a:srgbClr val="000000"/>
                </a:solidFill>
                <a:latin typeface="Times New Roman" panose="02020603050405020304" pitchFamily="18" charset="0"/>
              </a:rPr>
              <a:t> = </a:t>
            </a:r>
            <a:r>
              <a:rPr kumimoji="0" lang="es-MX" altLang="es-MX" i="0">
                <a:solidFill>
                  <a:srgbClr val="000000"/>
                </a:solidFill>
                <a:latin typeface="Times New Roman" panose="02020603050405020304" pitchFamily="18" charset="0"/>
              </a:rPr>
              <a:t>-120</a:t>
            </a:r>
            <a:r>
              <a:rPr kumimoji="0" lang="es-MX" altLang="es-MX">
                <a:solidFill>
                  <a:srgbClr val="000000"/>
                </a:solidFill>
                <a:latin typeface="Times New Roman" panose="02020603050405020304" pitchFamily="18" charset="0"/>
              </a:rPr>
              <a:t> </a:t>
            </a:r>
            <a:r>
              <a:rPr kumimoji="0" lang="es-MX" altLang="es-MX" i="0">
                <a:solidFill>
                  <a:srgbClr val="000000"/>
                </a:solidFill>
                <a:latin typeface="Times New Roman" panose="02020603050405020304" pitchFamily="18" charset="0"/>
              </a:rPr>
              <a:t>N m</a:t>
            </a:r>
            <a:endParaRPr kumimoji="0" lang="es-MX" altLang="es-MX">
              <a:latin typeface="Symbol" panose="05050102010706020507" pitchFamily="18" charset="2"/>
            </a:endParaRPr>
          </a:p>
        </p:txBody>
      </p:sp>
    </p:spTree>
    <p:extLst>
      <p:ext uri="{BB962C8B-B14F-4D97-AF65-F5344CB8AC3E}">
        <p14:creationId xmlns:p14="http://schemas.microsoft.com/office/powerpoint/2010/main" val="305559015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9"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upLeft)">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0-#ppt_w/2"/>
                                          </p:val>
                                        </p:tav>
                                        <p:tav tm="100000">
                                          <p:val>
                                            <p:strVal val="#ppt_x"/>
                                          </p:val>
                                        </p:tav>
                                      </p:tavLst>
                                    </p:anim>
                                    <p:anim calcmode="lin" valueType="num">
                                      <p:cBhvr additive="base">
                                        <p:cTn id="13"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6"/>
                                        </p:tgtEl>
                                        <p:attrNameLst>
                                          <p:attrName>style.visibility</p:attrName>
                                        </p:attrNameLst>
                                      </p:cBhvr>
                                      <p:to>
                                        <p:strVal val="visible"/>
                                      </p:to>
                                    </p:set>
                                    <p:anim calcmode="lin" valueType="num">
                                      <p:cBhvr additive="base">
                                        <p:cTn id="18" dur="500" fill="hold"/>
                                        <p:tgtEl>
                                          <p:spTgt spid="16"/>
                                        </p:tgtEl>
                                        <p:attrNameLst>
                                          <p:attrName>ppt_x</p:attrName>
                                        </p:attrNameLst>
                                      </p:cBhvr>
                                      <p:tavLst>
                                        <p:tav tm="0">
                                          <p:val>
                                            <p:strVal val="#ppt_x"/>
                                          </p:val>
                                        </p:tav>
                                        <p:tav tm="100000">
                                          <p:val>
                                            <p:strVal val="#ppt_x"/>
                                          </p:val>
                                        </p:tav>
                                      </p:tavLst>
                                    </p:anim>
                                    <p:anim calcmode="lin" valueType="num">
                                      <p:cBhvr additive="base">
                                        <p:cTn id="19" dur="500" fill="hold"/>
                                        <p:tgtEl>
                                          <p:spTgt spid="16"/>
                                        </p:tgtEl>
                                        <p:attrNameLst>
                                          <p:attrName>ppt_y</p:attrName>
                                        </p:attrNameLst>
                                      </p:cBhvr>
                                      <p:tavLst>
                                        <p:tav tm="0">
                                          <p:val>
                                            <p:strVal val="1+#ppt_h/2"/>
                                          </p:val>
                                        </p:tav>
                                        <p:tav tm="100000">
                                          <p:val>
                                            <p:strVal val="#ppt_y"/>
                                          </p:val>
                                        </p:tav>
                                      </p:tavLst>
                                    </p:anim>
                                  </p:childTnLst>
                                </p:cTn>
                              </p:par>
                            </p:childTnLst>
                          </p:cTn>
                        </p:par>
                        <p:par>
                          <p:cTn id="20" fill="hold">
                            <p:stCondLst>
                              <p:cond delay="500"/>
                            </p:stCondLst>
                            <p:childTnLst>
                              <p:par>
                                <p:cTn id="21" presetID="22" presetClass="entr" presetSubtype="1" fill="hold" grpId="0" nodeType="after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wipe(up)">
                                      <p:cBhvr>
                                        <p:cTn id="23" dur="500"/>
                                        <p:tgtEl>
                                          <p:spTgt spid="18"/>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2" fill="hold" grpId="0" nodeType="clickEffect">
                                  <p:stCondLst>
                                    <p:cond delay="0"/>
                                  </p:stCondLst>
                                  <p:childTnLst>
                                    <p:set>
                                      <p:cBhvr>
                                        <p:cTn id="27" dur="1" fill="hold">
                                          <p:stCondLst>
                                            <p:cond delay="0"/>
                                          </p:stCondLst>
                                        </p:cTn>
                                        <p:tgtEl>
                                          <p:spTgt spid="17"/>
                                        </p:tgtEl>
                                        <p:attrNameLst>
                                          <p:attrName>style.visibility</p:attrName>
                                        </p:attrNameLst>
                                      </p:cBhvr>
                                      <p:to>
                                        <p:strVal val="visible"/>
                                      </p:to>
                                    </p:set>
                                    <p:anim calcmode="lin" valueType="num">
                                      <p:cBhvr additive="base">
                                        <p:cTn id="28" dur="500" fill="hold"/>
                                        <p:tgtEl>
                                          <p:spTgt spid="17"/>
                                        </p:tgtEl>
                                        <p:attrNameLst>
                                          <p:attrName>ppt_x</p:attrName>
                                        </p:attrNameLst>
                                      </p:cBhvr>
                                      <p:tavLst>
                                        <p:tav tm="0">
                                          <p:val>
                                            <p:strVal val="1+#ppt_w/2"/>
                                          </p:val>
                                        </p:tav>
                                        <p:tav tm="100000">
                                          <p:val>
                                            <p:strVal val="#ppt_x"/>
                                          </p:val>
                                        </p:tav>
                                      </p:tavLst>
                                    </p:anim>
                                    <p:anim calcmode="lin" valueType="num">
                                      <p:cBhvr additive="base">
                                        <p:cTn id="29" dur="500" fill="hold"/>
                                        <p:tgtEl>
                                          <p:spTgt spid="17"/>
                                        </p:tgtEl>
                                        <p:attrNameLst>
                                          <p:attrName>ppt_y</p:attrName>
                                        </p:attrNameLst>
                                      </p:cBhvr>
                                      <p:tavLst>
                                        <p:tav tm="0">
                                          <p:val>
                                            <p:strVal val="#ppt_y"/>
                                          </p:val>
                                        </p:tav>
                                        <p:tav tm="100000">
                                          <p:val>
                                            <p:strVal val="#ppt_y"/>
                                          </p:val>
                                        </p:tav>
                                      </p:tavLst>
                                    </p:anim>
                                  </p:childTnLst>
                                </p:cTn>
                              </p:par>
                            </p:childTnLst>
                          </p:cTn>
                        </p:par>
                        <p:par>
                          <p:cTn id="30" fill="hold">
                            <p:stCondLst>
                              <p:cond delay="500"/>
                            </p:stCondLst>
                            <p:childTnLst>
                              <p:par>
                                <p:cTn id="31" presetID="15" presetClass="entr" presetSubtype="0" fill="hold" grpId="0" nodeType="afterEffect">
                                  <p:stCondLst>
                                    <p:cond delay="0"/>
                                  </p:stCondLst>
                                  <p:childTnLst>
                                    <p:set>
                                      <p:cBhvr>
                                        <p:cTn id="32" dur="1" fill="hold">
                                          <p:stCondLst>
                                            <p:cond delay="0"/>
                                          </p:stCondLst>
                                        </p:cTn>
                                        <p:tgtEl>
                                          <p:spTgt spid="19"/>
                                        </p:tgtEl>
                                        <p:attrNameLst>
                                          <p:attrName>style.visibility</p:attrName>
                                        </p:attrNameLst>
                                      </p:cBhvr>
                                      <p:to>
                                        <p:strVal val="visible"/>
                                      </p:to>
                                    </p:set>
                                    <p:anim calcmode="lin" valueType="num">
                                      <p:cBhvr>
                                        <p:cTn id="33" dur="1000" fill="hold"/>
                                        <p:tgtEl>
                                          <p:spTgt spid="19"/>
                                        </p:tgtEl>
                                        <p:attrNameLst>
                                          <p:attrName>ppt_w</p:attrName>
                                        </p:attrNameLst>
                                      </p:cBhvr>
                                      <p:tavLst>
                                        <p:tav tm="0">
                                          <p:val>
                                            <p:fltVal val="0"/>
                                          </p:val>
                                        </p:tav>
                                        <p:tav tm="100000">
                                          <p:val>
                                            <p:strVal val="#ppt_w"/>
                                          </p:val>
                                        </p:tav>
                                      </p:tavLst>
                                    </p:anim>
                                    <p:anim calcmode="lin" valueType="num">
                                      <p:cBhvr>
                                        <p:cTn id="34" dur="1000" fill="hold"/>
                                        <p:tgtEl>
                                          <p:spTgt spid="19"/>
                                        </p:tgtEl>
                                        <p:attrNameLst>
                                          <p:attrName>ppt_h</p:attrName>
                                        </p:attrNameLst>
                                      </p:cBhvr>
                                      <p:tavLst>
                                        <p:tav tm="0">
                                          <p:val>
                                            <p:fltVal val="0"/>
                                          </p:val>
                                        </p:tav>
                                        <p:tav tm="100000">
                                          <p:val>
                                            <p:strVal val="#ppt_h"/>
                                          </p:val>
                                        </p:tav>
                                      </p:tavLst>
                                    </p:anim>
                                    <p:anim calcmode="lin" valueType="num">
                                      <p:cBhvr>
                                        <p:cTn id="35" dur="1000" fill="hold"/>
                                        <p:tgtEl>
                                          <p:spTgt spid="19"/>
                                        </p:tgtEl>
                                        <p:attrNameLst>
                                          <p:attrName>ppt_x</p:attrName>
                                        </p:attrNameLst>
                                      </p:cBhvr>
                                      <p:tavLst>
                                        <p:tav tm="0" fmla="#ppt_x+(cos(-2*pi*(1-$))*-#ppt_x-sin(-2*pi*(1-$))*(1-#ppt_y))*(1-$)">
                                          <p:val>
                                            <p:fltVal val="0"/>
                                          </p:val>
                                        </p:tav>
                                        <p:tav tm="100000">
                                          <p:val>
                                            <p:fltVal val="1"/>
                                          </p:val>
                                        </p:tav>
                                      </p:tavLst>
                                    </p:anim>
                                    <p:anim calcmode="lin" valueType="num">
                                      <p:cBhvr>
                                        <p:cTn id="36" dur="1000" fill="hold"/>
                                        <p:tgtEl>
                                          <p:spTgt spid="1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autoUpdateAnimBg="0"/>
      <p:bldP spid="15" grpId="0" autoUpdateAnimBg="0"/>
      <p:bldP spid="16" grpId="0" autoUpdateAnimBg="0"/>
      <p:bldP spid="17" grpId="0" autoUpdateAnimBg="0"/>
      <p:bldP spid="18" grpId="0" animBg="1"/>
      <p:bldP spid="19"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4" name="3 CuadroTexto"/>
          <p:cNvSpPr txBox="1"/>
          <p:nvPr/>
        </p:nvSpPr>
        <p:spPr>
          <a:xfrm>
            <a:off x="539552" y="476672"/>
            <a:ext cx="8064896" cy="510909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lvl="0" algn="just"/>
            <a:r>
              <a:rPr lang="es-MX" altLang="es-MX" sz="2800" dirty="0" smtClean="0">
                <a:solidFill>
                  <a:schemeClr val="tx1"/>
                </a:solidFill>
              </a:rPr>
              <a:t>Finalmente</a:t>
            </a:r>
            <a:r>
              <a:rPr lang="es-MX" altLang="es-MX" sz="2800" dirty="0">
                <a:solidFill>
                  <a:schemeClr val="tx1"/>
                </a:solidFill>
              </a:rPr>
              <a:t>, considere el momento de torsión debido a la fuerza de 40-N.</a:t>
            </a:r>
            <a:endParaRPr lang="es-MX" altLang="es-MX" sz="2500" dirty="0" smtClean="0">
              <a:solidFill>
                <a:schemeClr val="tx1"/>
              </a:solidFill>
            </a:endParaRPr>
          </a:p>
          <a:p>
            <a:pPr lvl="0" algn="just">
              <a:lnSpc>
                <a:spcPct val="150000"/>
              </a:lnSpc>
            </a:pPr>
            <a:endParaRPr lang="es-MX" sz="2500" dirty="0" smtClean="0">
              <a:solidFill>
                <a:schemeClr val="tx1"/>
              </a:solidFill>
            </a:endParaRPr>
          </a:p>
          <a:p>
            <a:pPr lvl="0" algn="just">
              <a:lnSpc>
                <a:spcPct val="150000"/>
              </a:lnSpc>
            </a:pPr>
            <a:endParaRPr lang="es-MX" sz="2500" dirty="0">
              <a:solidFill>
                <a:schemeClr val="tx1"/>
              </a:solidFill>
            </a:endParaRPr>
          </a:p>
          <a:p>
            <a:pPr lvl="0" algn="just">
              <a:lnSpc>
                <a:spcPct val="150000"/>
              </a:lnSpc>
            </a:pPr>
            <a:endParaRPr lang="es-MX" sz="2500" dirty="0">
              <a:solidFill>
                <a:schemeClr val="tx1"/>
              </a:solidFill>
            </a:endParaRPr>
          </a:p>
          <a:p>
            <a:pPr lvl="0" algn="just">
              <a:lnSpc>
                <a:spcPct val="150000"/>
              </a:lnSpc>
            </a:pPr>
            <a:endParaRPr lang="es-MX" sz="4000" dirty="0" smtClean="0">
              <a:solidFill>
                <a:schemeClr val="tx1"/>
              </a:solidFill>
            </a:endParaRPr>
          </a:p>
          <a:p>
            <a:pPr lvl="0" algn="just">
              <a:lnSpc>
                <a:spcPct val="150000"/>
              </a:lnSpc>
            </a:pPr>
            <a:endParaRPr lang="es-MX" sz="4000" dirty="0">
              <a:solidFill>
                <a:schemeClr val="tx1"/>
              </a:solidFill>
            </a:endParaRPr>
          </a:p>
          <a:p>
            <a:pPr lvl="0" algn="just">
              <a:lnSpc>
                <a:spcPct val="150000"/>
              </a:lnSpc>
            </a:pPr>
            <a:endParaRPr lang="es-MX" sz="2500" dirty="0">
              <a:solidFill>
                <a:schemeClr val="tx1"/>
              </a:solidFill>
            </a:endParaRPr>
          </a:p>
        </p:txBody>
      </p:sp>
      <p:sp>
        <p:nvSpPr>
          <p:cNvPr id="7" name="Rectangle 16"/>
          <p:cNvSpPr>
            <a:spLocks noChangeArrowheads="1"/>
          </p:cNvSpPr>
          <p:nvPr/>
        </p:nvSpPr>
        <p:spPr bwMode="auto">
          <a:xfrm>
            <a:off x="0" y="31120"/>
            <a:ext cx="26161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MX" sz="11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es-MX" altLang="es-MX" sz="1100" b="0" i="1"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endParaRPr kumimoji="0" lang="es-MX" altLang="es-MX" sz="1800" b="0" i="0" u="none" strike="noStrike" cap="none" normalizeH="0" baseline="0" dirty="0" smtClean="0">
              <a:ln>
                <a:noFill/>
              </a:ln>
              <a:solidFill>
                <a:schemeClr val="tx1"/>
              </a:solidFill>
              <a:effectLst/>
              <a:latin typeface="Arial" panose="020B0604020202020204" pitchFamily="34" charset="0"/>
            </a:endParaRPr>
          </a:p>
        </p:txBody>
      </p:sp>
      <p:pic>
        <p:nvPicPr>
          <p:cNvPr id="3" name="Imagen 2"/>
          <p:cNvPicPr>
            <a:picLocks noChangeAspect="1"/>
          </p:cNvPicPr>
          <p:nvPr/>
        </p:nvPicPr>
        <p:blipFill>
          <a:blip r:embed="rId3"/>
          <a:stretch>
            <a:fillRect/>
          </a:stretch>
        </p:blipFill>
        <p:spPr>
          <a:xfrm>
            <a:off x="4107507" y="1338833"/>
            <a:ext cx="4352925" cy="2162175"/>
          </a:xfrm>
          <a:prstGeom prst="rect">
            <a:avLst/>
          </a:prstGeom>
        </p:spPr>
      </p:pic>
      <p:sp>
        <p:nvSpPr>
          <p:cNvPr id="14" name="Text Box 24"/>
          <p:cNvSpPr txBox="1">
            <a:spLocks noChangeArrowheads="1"/>
          </p:cNvSpPr>
          <p:nvPr/>
        </p:nvSpPr>
        <p:spPr bwMode="auto">
          <a:xfrm>
            <a:off x="987425" y="1330548"/>
            <a:ext cx="2516188" cy="1946275"/>
          </a:xfrm>
          <a:prstGeom prst="rect">
            <a:avLst/>
          </a:prstGeom>
          <a:solidFill>
            <a:srgbClr val="FFFFCC"/>
          </a:solidFill>
          <a:ln w="28575">
            <a:solidFill>
              <a:srgbClr val="000000"/>
            </a:solidFill>
            <a:miter lim="800000"/>
            <a:headEnd/>
            <a:tailEnd/>
          </a:ln>
          <a:effectLst>
            <a:outerShdw dist="107763" dir="2700000" algn="ctr" rotWithShape="0">
              <a:schemeClr val="bg2"/>
            </a:outerShdw>
          </a:effectLst>
        </p:spPr>
        <p:txBody>
          <a:bodyPr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r>
              <a:rPr kumimoji="0" lang="es-MX" altLang="es-MX" sz="2400" dirty="0">
                <a:solidFill>
                  <a:srgbClr val="000000"/>
                </a:solidFill>
                <a:latin typeface="Times New Roman" panose="02020603050405020304" pitchFamily="18" charset="0"/>
              </a:rPr>
              <a:t>Encuentre </a:t>
            </a:r>
            <a:r>
              <a:rPr kumimoji="0" lang="es-MX" altLang="es-MX" sz="2400" dirty="0">
                <a:solidFill>
                  <a:srgbClr val="000000"/>
                </a:solidFill>
                <a:latin typeface="Symbol" panose="05050102010706020507" pitchFamily="18" charset="2"/>
              </a:rPr>
              <a:t>t </a:t>
            </a:r>
            <a:r>
              <a:rPr kumimoji="0" lang="es-MX" altLang="es-MX" sz="2400" dirty="0">
                <a:solidFill>
                  <a:srgbClr val="000000"/>
                </a:solidFill>
                <a:latin typeface="Times New Roman" panose="02020603050405020304" pitchFamily="18" charset="0"/>
              </a:rPr>
              <a:t>debido a cada fuerza. Considere a continuación la fuerza de </a:t>
            </a:r>
            <a:r>
              <a:rPr kumimoji="0" lang="es-MX" altLang="es-MX" sz="2400" i="0" dirty="0">
                <a:solidFill>
                  <a:srgbClr val="000000"/>
                </a:solidFill>
                <a:latin typeface="Times New Roman" panose="02020603050405020304" pitchFamily="18" charset="0"/>
              </a:rPr>
              <a:t>40 N</a:t>
            </a:r>
            <a:r>
              <a:rPr kumimoji="0" lang="es-MX" altLang="es-MX" sz="2400" dirty="0">
                <a:solidFill>
                  <a:srgbClr val="000000"/>
                </a:solidFill>
                <a:latin typeface="Times New Roman" panose="02020603050405020304" pitchFamily="18" charset="0"/>
              </a:rPr>
              <a:t>:</a:t>
            </a:r>
            <a:endParaRPr kumimoji="0" lang="es-MX" altLang="es-MX" sz="2400" dirty="0"/>
          </a:p>
        </p:txBody>
      </p:sp>
      <p:sp>
        <p:nvSpPr>
          <p:cNvPr id="15" name="Text Box 28"/>
          <p:cNvSpPr txBox="1">
            <a:spLocks noChangeArrowheads="1"/>
          </p:cNvSpPr>
          <p:nvPr/>
        </p:nvSpPr>
        <p:spPr bwMode="auto">
          <a:xfrm>
            <a:off x="844550" y="3429000"/>
            <a:ext cx="3217863" cy="1006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287338" indent="-287338">
              <a:spcBef>
                <a:spcPct val="60000"/>
              </a:spcBef>
              <a:buClr>
                <a:schemeClr val="tx1"/>
              </a:buClr>
              <a:buChar char="•"/>
              <a:defRPr kumimoji="1" sz="3000">
                <a:solidFill>
                  <a:schemeClr val="tx1"/>
                </a:solidFill>
                <a:latin typeface="Tahoma" panose="020B0604030504040204" pitchFamily="34" charset="0"/>
              </a:defRPr>
            </a:lvl1pPr>
            <a:lvl2pPr marL="509588"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spcBef>
                <a:spcPct val="50000"/>
              </a:spcBef>
              <a:buClrTx/>
              <a:buFontTx/>
              <a:buNone/>
            </a:pPr>
            <a:r>
              <a:rPr kumimoji="0" lang="es-MX" altLang="es-MX" dirty="0">
                <a:solidFill>
                  <a:schemeClr val="tx2"/>
                </a:solidFill>
              </a:rPr>
              <a:t>r = </a:t>
            </a:r>
            <a:r>
              <a:rPr kumimoji="0" lang="es-MX" altLang="es-MX" i="0" dirty="0">
                <a:solidFill>
                  <a:schemeClr val="tx2"/>
                </a:solidFill>
              </a:rPr>
              <a:t>(2 m) </a:t>
            </a:r>
            <a:r>
              <a:rPr kumimoji="0" lang="es-MX" altLang="es-MX" i="0" dirty="0" err="1">
                <a:solidFill>
                  <a:schemeClr val="tx2"/>
                </a:solidFill>
              </a:rPr>
              <a:t>sen</a:t>
            </a:r>
            <a:r>
              <a:rPr kumimoji="0" lang="es-MX" altLang="es-MX" i="0" dirty="0">
                <a:solidFill>
                  <a:schemeClr val="tx2"/>
                </a:solidFill>
              </a:rPr>
              <a:t> 90</a:t>
            </a:r>
            <a:r>
              <a:rPr kumimoji="0" lang="es-MX" altLang="es-MX" i="0" baseline="30000" dirty="0">
                <a:solidFill>
                  <a:schemeClr val="tx2"/>
                </a:solidFill>
              </a:rPr>
              <a:t>0</a:t>
            </a:r>
            <a:r>
              <a:rPr kumimoji="0" lang="es-MX" altLang="es-MX" i="0" dirty="0">
                <a:solidFill>
                  <a:schemeClr val="tx2"/>
                </a:solidFill>
              </a:rPr>
              <a:t> = 2.00 m</a:t>
            </a:r>
            <a:endParaRPr kumimoji="0" lang="es-MX" altLang="es-MX" dirty="0">
              <a:solidFill>
                <a:schemeClr val="tx2"/>
              </a:solidFill>
            </a:endParaRPr>
          </a:p>
        </p:txBody>
      </p:sp>
      <p:sp>
        <p:nvSpPr>
          <p:cNvPr id="16" name="Text Box 29"/>
          <p:cNvSpPr txBox="1">
            <a:spLocks noChangeArrowheads="1"/>
          </p:cNvSpPr>
          <p:nvPr/>
        </p:nvSpPr>
        <p:spPr bwMode="auto">
          <a:xfrm>
            <a:off x="700088" y="4568825"/>
            <a:ext cx="3540125" cy="1006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287338" indent="-287338">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spcBef>
                <a:spcPct val="50000"/>
              </a:spcBef>
              <a:buClrTx/>
              <a:buFontTx/>
              <a:buNone/>
            </a:pPr>
            <a:r>
              <a:rPr kumimoji="0" lang="es-MX" altLang="es-MX" dirty="0">
                <a:solidFill>
                  <a:schemeClr val="tx2"/>
                </a:solidFill>
                <a:latin typeface="Symbol" panose="05050102010706020507" pitchFamily="18" charset="2"/>
              </a:rPr>
              <a:t>t</a:t>
            </a:r>
            <a:r>
              <a:rPr kumimoji="0" lang="es-MX" altLang="es-MX" dirty="0">
                <a:solidFill>
                  <a:schemeClr val="tx2"/>
                </a:solidFill>
                <a:latin typeface="Times New Roman" panose="02020603050405020304" pitchFamily="18" charset="0"/>
              </a:rPr>
              <a:t> = Fr = </a:t>
            </a:r>
            <a:r>
              <a:rPr kumimoji="0" lang="es-MX" altLang="es-MX" i="0" dirty="0">
                <a:solidFill>
                  <a:schemeClr val="tx2"/>
                </a:solidFill>
                <a:latin typeface="Times New Roman" panose="02020603050405020304" pitchFamily="18" charset="0"/>
              </a:rPr>
              <a:t>(40 N)(2 m) = 80 N m, </a:t>
            </a:r>
            <a:r>
              <a:rPr kumimoji="0" lang="es-MX" altLang="es-MX" i="0" dirty="0" err="1">
                <a:solidFill>
                  <a:schemeClr val="tx2"/>
                </a:solidFill>
                <a:latin typeface="Times New Roman" panose="02020603050405020304" pitchFamily="18" charset="0"/>
              </a:rPr>
              <a:t>cmr</a:t>
            </a:r>
            <a:endParaRPr kumimoji="0" lang="es-MX" altLang="es-MX" dirty="0">
              <a:solidFill>
                <a:schemeClr val="tx2"/>
              </a:solidFill>
              <a:latin typeface="Symbol" panose="05050102010706020507" pitchFamily="18" charset="2"/>
            </a:endParaRPr>
          </a:p>
        </p:txBody>
      </p:sp>
      <p:sp>
        <p:nvSpPr>
          <p:cNvPr id="17" name="Text Box 30"/>
          <p:cNvSpPr txBox="1">
            <a:spLocks noChangeArrowheads="1"/>
          </p:cNvSpPr>
          <p:nvPr/>
        </p:nvSpPr>
        <p:spPr bwMode="auto">
          <a:xfrm>
            <a:off x="4511675" y="3276823"/>
            <a:ext cx="4240213" cy="1463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r>
              <a:rPr kumimoji="0" lang="es-MX" altLang="es-MX" dirty="0">
                <a:solidFill>
                  <a:schemeClr val="tx2"/>
                </a:solidFill>
              </a:rPr>
              <a:t>El momento de torsión en torno a </a:t>
            </a:r>
            <a:r>
              <a:rPr kumimoji="0" lang="es-MX" altLang="es-MX" dirty="0" err="1">
                <a:solidFill>
                  <a:schemeClr val="tx2"/>
                </a:solidFill>
              </a:rPr>
              <a:t>A</a:t>
            </a:r>
            <a:r>
              <a:rPr kumimoji="0" lang="es-MX" altLang="es-MX" dirty="0">
                <a:solidFill>
                  <a:schemeClr val="tx2"/>
                </a:solidFill>
              </a:rPr>
              <a:t> es CMR    y positivo.</a:t>
            </a:r>
          </a:p>
        </p:txBody>
      </p:sp>
      <p:sp>
        <p:nvSpPr>
          <p:cNvPr id="18" name="Rectangle 31"/>
          <p:cNvSpPr>
            <a:spLocks noChangeArrowheads="1"/>
          </p:cNvSpPr>
          <p:nvPr/>
        </p:nvSpPr>
        <p:spPr bwMode="auto">
          <a:xfrm>
            <a:off x="4257675" y="3638773"/>
            <a:ext cx="128588" cy="1851025"/>
          </a:xfrm>
          <a:prstGeom prst="rect">
            <a:avLst/>
          </a:prstGeom>
          <a:solidFill>
            <a:srgbClr val="FFFF99"/>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endParaRPr lang="es-MX" altLang="es-MX" sz="2400"/>
          </a:p>
        </p:txBody>
      </p:sp>
      <p:sp>
        <p:nvSpPr>
          <p:cNvPr id="19" name="Text Box 32"/>
          <p:cNvSpPr txBox="1">
            <a:spLocks noChangeArrowheads="1"/>
          </p:cNvSpPr>
          <p:nvPr/>
        </p:nvSpPr>
        <p:spPr bwMode="auto">
          <a:xfrm>
            <a:off x="5229225" y="4824636"/>
            <a:ext cx="2695575" cy="663575"/>
          </a:xfrm>
          <a:prstGeom prst="rect">
            <a:avLst/>
          </a:prstGeom>
          <a:solidFill>
            <a:srgbClr val="FFFFCC"/>
          </a:solidFill>
          <a:ln w="22225">
            <a:solidFill>
              <a:srgbClr val="000000"/>
            </a:solidFill>
            <a:miter lim="800000"/>
            <a:headEnd/>
            <a:tailEnd/>
          </a:ln>
          <a:effectLst>
            <a:outerShdw dist="107763" dir="2700000" algn="ctr" rotWithShape="0">
              <a:schemeClr val="bg2"/>
            </a:outerShdw>
          </a:effectLst>
        </p:spPr>
        <p:txBody>
          <a:bodyPr tIns="91440" bIns="91440"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r>
              <a:rPr kumimoji="0" lang="es-MX" altLang="es-MX">
                <a:solidFill>
                  <a:srgbClr val="000000"/>
                </a:solidFill>
                <a:latin typeface="Symbol" panose="05050102010706020507" pitchFamily="18" charset="2"/>
              </a:rPr>
              <a:t>t</a:t>
            </a:r>
            <a:r>
              <a:rPr kumimoji="0" lang="es-MX" altLang="es-MX" baseline="-25000">
                <a:solidFill>
                  <a:srgbClr val="000000"/>
                </a:solidFill>
                <a:latin typeface="Times New Roman" panose="02020603050405020304" pitchFamily="18" charset="0"/>
              </a:rPr>
              <a:t>40</a:t>
            </a:r>
            <a:r>
              <a:rPr kumimoji="0" lang="es-MX" altLang="es-MX">
                <a:solidFill>
                  <a:srgbClr val="000000"/>
                </a:solidFill>
                <a:latin typeface="Times New Roman" panose="02020603050405020304" pitchFamily="18" charset="0"/>
              </a:rPr>
              <a:t> = </a:t>
            </a:r>
            <a:r>
              <a:rPr kumimoji="0" lang="es-MX" altLang="es-MX" i="0">
                <a:solidFill>
                  <a:srgbClr val="000000"/>
                </a:solidFill>
                <a:latin typeface="Times New Roman" panose="02020603050405020304" pitchFamily="18" charset="0"/>
              </a:rPr>
              <a:t>+80</a:t>
            </a:r>
            <a:r>
              <a:rPr kumimoji="0" lang="es-MX" altLang="es-MX">
                <a:solidFill>
                  <a:srgbClr val="000000"/>
                </a:solidFill>
                <a:latin typeface="Times New Roman" panose="02020603050405020304" pitchFamily="18" charset="0"/>
              </a:rPr>
              <a:t> </a:t>
            </a:r>
            <a:r>
              <a:rPr kumimoji="0" lang="es-MX" altLang="es-MX" i="0">
                <a:solidFill>
                  <a:srgbClr val="000000"/>
                </a:solidFill>
                <a:latin typeface="Times New Roman" panose="02020603050405020304" pitchFamily="18" charset="0"/>
              </a:rPr>
              <a:t>N m</a:t>
            </a:r>
            <a:endParaRPr kumimoji="0" lang="es-MX" altLang="es-MX">
              <a:latin typeface="Symbol" panose="05050102010706020507" pitchFamily="18" charset="2"/>
            </a:endParaRPr>
          </a:p>
        </p:txBody>
      </p:sp>
    </p:spTree>
    <p:extLst>
      <p:ext uri="{BB962C8B-B14F-4D97-AF65-F5344CB8AC3E}">
        <p14:creationId xmlns:p14="http://schemas.microsoft.com/office/powerpoint/2010/main" val="69403956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9"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upLeft)">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0-#ppt_w/2"/>
                                          </p:val>
                                        </p:tav>
                                        <p:tav tm="100000">
                                          <p:val>
                                            <p:strVal val="#ppt_x"/>
                                          </p:val>
                                        </p:tav>
                                      </p:tavLst>
                                    </p:anim>
                                    <p:anim calcmode="lin" valueType="num">
                                      <p:cBhvr additive="base">
                                        <p:cTn id="13"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6"/>
                                        </p:tgtEl>
                                        <p:attrNameLst>
                                          <p:attrName>style.visibility</p:attrName>
                                        </p:attrNameLst>
                                      </p:cBhvr>
                                      <p:to>
                                        <p:strVal val="visible"/>
                                      </p:to>
                                    </p:set>
                                    <p:anim calcmode="lin" valueType="num">
                                      <p:cBhvr additive="base">
                                        <p:cTn id="18" dur="500" fill="hold"/>
                                        <p:tgtEl>
                                          <p:spTgt spid="16"/>
                                        </p:tgtEl>
                                        <p:attrNameLst>
                                          <p:attrName>ppt_x</p:attrName>
                                        </p:attrNameLst>
                                      </p:cBhvr>
                                      <p:tavLst>
                                        <p:tav tm="0">
                                          <p:val>
                                            <p:strVal val="#ppt_x"/>
                                          </p:val>
                                        </p:tav>
                                        <p:tav tm="100000">
                                          <p:val>
                                            <p:strVal val="#ppt_x"/>
                                          </p:val>
                                        </p:tav>
                                      </p:tavLst>
                                    </p:anim>
                                    <p:anim calcmode="lin" valueType="num">
                                      <p:cBhvr additive="base">
                                        <p:cTn id="19"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wipe(up)">
                                      <p:cBhvr>
                                        <p:cTn id="24" dur="500"/>
                                        <p:tgtEl>
                                          <p:spTgt spid="18"/>
                                        </p:tgtEl>
                                      </p:cBhvr>
                                    </p:animEffect>
                                  </p:childTnLst>
                                </p:cTn>
                              </p:par>
                            </p:childTnLst>
                          </p:cTn>
                        </p:par>
                        <p:par>
                          <p:cTn id="25" fill="hold">
                            <p:stCondLst>
                              <p:cond delay="500"/>
                            </p:stCondLst>
                            <p:childTnLst>
                              <p:par>
                                <p:cTn id="26" presetID="2" presetClass="entr" presetSubtype="2" fill="hold" grpId="0" nodeType="afterEffect">
                                  <p:stCondLst>
                                    <p:cond delay="0"/>
                                  </p:stCondLst>
                                  <p:childTnLst>
                                    <p:set>
                                      <p:cBhvr>
                                        <p:cTn id="27" dur="1" fill="hold">
                                          <p:stCondLst>
                                            <p:cond delay="0"/>
                                          </p:stCondLst>
                                        </p:cTn>
                                        <p:tgtEl>
                                          <p:spTgt spid="17"/>
                                        </p:tgtEl>
                                        <p:attrNameLst>
                                          <p:attrName>style.visibility</p:attrName>
                                        </p:attrNameLst>
                                      </p:cBhvr>
                                      <p:to>
                                        <p:strVal val="visible"/>
                                      </p:to>
                                    </p:set>
                                    <p:anim calcmode="lin" valueType="num">
                                      <p:cBhvr additive="base">
                                        <p:cTn id="28" dur="500" fill="hold"/>
                                        <p:tgtEl>
                                          <p:spTgt spid="17"/>
                                        </p:tgtEl>
                                        <p:attrNameLst>
                                          <p:attrName>ppt_x</p:attrName>
                                        </p:attrNameLst>
                                      </p:cBhvr>
                                      <p:tavLst>
                                        <p:tav tm="0">
                                          <p:val>
                                            <p:strVal val="1+#ppt_w/2"/>
                                          </p:val>
                                        </p:tav>
                                        <p:tav tm="100000">
                                          <p:val>
                                            <p:strVal val="#ppt_x"/>
                                          </p:val>
                                        </p:tav>
                                      </p:tavLst>
                                    </p:anim>
                                    <p:anim calcmode="lin" valueType="num">
                                      <p:cBhvr additive="base">
                                        <p:cTn id="29" dur="500" fill="hold"/>
                                        <p:tgtEl>
                                          <p:spTgt spid="17"/>
                                        </p:tgtEl>
                                        <p:attrNameLst>
                                          <p:attrName>ppt_y</p:attrName>
                                        </p:attrNameLst>
                                      </p:cBhvr>
                                      <p:tavLst>
                                        <p:tav tm="0">
                                          <p:val>
                                            <p:strVal val="#ppt_y"/>
                                          </p:val>
                                        </p:tav>
                                        <p:tav tm="100000">
                                          <p:val>
                                            <p:strVal val="#ppt_y"/>
                                          </p:val>
                                        </p:tav>
                                      </p:tavLst>
                                    </p:anim>
                                  </p:childTnLst>
                                </p:cTn>
                              </p:par>
                            </p:childTnLst>
                          </p:cTn>
                        </p:par>
                        <p:par>
                          <p:cTn id="30" fill="hold">
                            <p:stCondLst>
                              <p:cond delay="1000"/>
                            </p:stCondLst>
                            <p:childTnLst>
                              <p:par>
                                <p:cTn id="31" presetID="15" presetClass="entr" presetSubtype="0" fill="hold" grpId="0" nodeType="afterEffect">
                                  <p:stCondLst>
                                    <p:cond delay="0"/>
                                  </p:stCondLst>
                                  <p:childTnLst>
                                    <p:set>
                                      <p:cBhvr>
                                        <p:cTn id="32" dur="1" fill="hold">
                                          <p:stCondLst>
                                            <p:cond delay="0"/>
                                          </p:stCondLst>
                                        </p:cTn>
                                        <p:tgtEl>
                                          <p:spTgt spid="19"/>
                                        </p:tgtEl>
                                        <p:attrNameLst>
                                          <p:attrName>style.visibility</p:attrName>
                                        </p:attrNameLst>
                                      </p:cBhvr>
                                      <p:to>
                                        <p:strVal val="visible"/>
                                      </p:to>
                                    </p:set>
                                    <p:anim calcmode="lin" valueType="num">
                                      <p:cBhvr>
                                        <p:cTn id="33" dur="1000" fill="hold"/>
                                        <p:tgtEl>
                                          <p:spTgt spid="19"/>
                                        </p:tgtEl>
                                        <p:attrNameLst>
                                          <p:attrName>ppt_w</p:attrName>
                                        </p:attrNameLst>
                                      </p:cBhvr>
                                      <p:tavLst>
                                        <p:tav tm="0">
                                          <p:val>
                                            <p:fltVal val="0"/>
                                          </p:val>
                                        </p:tav>
                                        <p:tav tm="100000">
                                          <p:val>
                                            <p:strVal val="#ppt_w"/>
                                          </p:val>
                                        </p:tav>
                                      </p:tavLst>
                                    </p:anim>
                                    <p:anim calcmode="lin" valueType="num">
                                      <p:cBhvr>
                                        <p:cTn id="34" dur="1000" fill="hold"/>
                                        <p:tgtEl>
                                          <p:spTgt spid="19"/>
                                        </p:tgtEl>
                                        <p:attrNameLst>
                                          <p:attrName>ppt_h</p:attrName>
                                        </p:attrNameLst>
                                      </p:cBhvr>
                                      <p:tavLst>
                                        <p:tav tm="0">
                                          <p:val>
                                            <p:fltVal val="0"/>
                                          </p:val>
                                        </p:tav>
                                        <p:tav tm="100000">
                                          <p:val>
                                            <p:strVal val="#ppt_h"/>
                                          </p:val>
                                        </p:tav>
                                      </p:tavLst>
                                    </p:anim>
                                    <p:anim calcmode="lin" valueType="num">
                                      <p:cBhvr>
                                        <p:cTn id="35" dur="1000" fill="hold"/>
                                        <p:tgtEl>
                                          <p:spTgt spid="19"/>
                                        </p:tgtEl>
                                        <p:attrNameLst>
                                          <p:attrName>ppt_x</p:attrName>
                                        </p:attrNameLst>
                                      </p:cBhvr>
                                      <p:tavLst>
                                        <p:tav tm="0" fmla="#ppt_x+(cos(-2*pi*(1-$))*-#ppt_x-sin(-2*pi*(1-$))*(1-#ppt_y))*(1-$)">
                                          <p:val>
                                            <p:fltVal val="0"/>
                                          </p:val>
                                        </p:tav>
                                        <p:tav tm="100000">
                                          <p:val>
                                            <p:fltVal val="1"/>
                                          </p:val>
                                        </p:tav>
                                      </p:tavLst>
                                    </p:anim>
                                    <p:anim calcmode="lin" valueType="num">
                                      <p:cBhvr>
                                        <p:cTn id="36" dur="1000" fill="hold"/>
                                        <p:tgtEl>
                                          <p:spTgt spid="1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autoUpdateAnimBg="0"/>
      <p:bldP spid="15" grpId="0" autoUpdateAnimBg="0"/>
      <p:bldP spid="16" grpId="0" autoUpdateAnimBg="0"/>
      <p:bldP spid="17" grpId="0" autoUpdateAnimBg="0"/>
      <p:bldP spid="18" grpId="0" animBg="1"/>
      <p:bldP spid="19"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9" name="Rectangle 56"/>
          <p:cNvSpPr>
            <a:spLocks noChangeArrowheads="1"/>
          </p:cNvSpPr>
          <p:nvPr/>
        </p:nvSpPr>
        <p:spPr bwMode="auto">
          <a:xfrm>
            <a:off x="-108520" y="9148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11" name="Rectangle 5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13" name="Rectangle 60"/>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15" name="Rectangle 6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44" name="3 CuadroTexto"/>
          <p:cNvSpPr txBox="1"/>
          <p:nvPr/>
        </p:nvSpPr>
        <p:spPr>
          <a:xfrm>
            <a:off x="539552" y="476672"/>
            <a:ext cx="8064896" cy="510909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lvl="0" algn="just"/>
            <a:r>
              <a:rPr lang="es-MX" altLang="es-MX" sz="2800" dirty="0">
                <a:solidFill>
                  <a:schemeClr val="tx1"/>
                </a:solidFill>
              </a:rPr>
              <a:t>Encuentre el momento de torsión resultante en torno al eje A para el arreglo que se muestra abajo:</a:t>
            </a:r>
            <a:endParaRPr lang="es-MX" sz="2500" dirty="0" smtClean="0">
              <a:solidFill>
                <a:schemeClr val="tx1"/>
              </a:solidFill>
            </a:endParaRPr>
          </a:p>
          <a:p>
            <a:pPr lvl="0" algn="just">
              <a:lnSpc>
                <a:spcPct val="150000"/>
              </a:lnSpc>
            </a:pPr>
            <a:endParaRPr lang="es-MX" sz="2500" dirty="0">
              <a:solidFill>
                <a:schemeClr val="tx1"/>
              </a:solidFill>
            </a:endParaRPr>
          </a:p>
          <a:p>
            <a:pPr lvl="0" algn="just">
              <a:lnSpc>
                <a:spcPct val="150000"/>
              </a:lnSpc>
            </a:pPr>
            <a:endParaRPr lang="es-MX" sz="2500" dirty="0">
              <a:solidFill>
                <a:schemeClr val="tx1"/>
              </a:solidFill>
            </a:endParaRPr>
          </a:p>
          <a:p>
            <a:pPr lvl="0" algn="just">
              <a:lnSpc>
                <a:spcPct val="150000"/>
              </a:lnSpc>
            </a:pPr>
            <a:endParaRPr lang="es-MX" sz="4000" dirty="0" smtClean="0">
              <a:solidFill>
                <a:schemeClr val="tx1"/>
              </a:solidFill>
            </a:endParaRPr>
          </a:p>
          <a:p>
            <a:pPr lvl="0" algn="just">
              <a:lnSpc>
                <a:spcPct val="150000"/>
              </a:lnSpc>
            </a:pPr>
            <a:endParaRPr lang="es-MX" sz="4000" dirty="0">
              <a:solidFill>
                <a:schemeClr val="tx1"/>
              </a:solidFill>
            </a:endParaRPr>
          </a:p>
          <a:p>
            <a:pPr lvl="0" algn="just">
              <a:lnSpc>
                <a:spcPct val="150000"/>
              </a:lnSpc>
            </a:pPr>
            <a:endParaRPr lang="es-MX" sz="2500" dirty="0" smtClean="0">
              <a:solidFill>
                <a:schemeClr val="tx1"/>
              </a:solidFill>
            </a:endParaRPr>
          </a:p>
          <a:p>
            <a:pPr lvl="0" algn="just">
              <a:lnSpc>
                <a:spcPct val="150000"/>
              </a:lnSpc>
            </a:pPr>
            <a:endParaRPr lang="es-MX" sz="2500" dirty="0">
              <a:solidFill>
                <a:schemeClr val="tx1"/>
              </a:solidFill>
            </a:endParaRPr>
          </a:p>
        </p:txBody>
      </p:sp>
      <p:pic>
        <p:nvPicPr>
          <p:cNvPr id="3" name="Imagen 2"/>
          <p:cNvPicPr>
            <a:picLocks noChangeAspect="1"/>
          </p:cNvPicPr>
          <p:nvPr/>
        </p:nvPicPr>
        <p:blipFill>
          <a:blip r:embed="rId3"/>
          <a:stretch>
            <a:fillRect/>
          </a:stretch>
        </p:blipFill>
        <p:spPr>
          <a:xfrm>
            <a:off x="4220541" y="1340768"/>
            <a:ext cx="4362450" cy="2114550"/>
          </a:xfrm>
          <a:prstGeom prst="rect">
            <a:avLst/>
          </a:prstGeom>
        </p:spPr>
      </p:pic>
      <p:sp>
        <p:nvSpPr>
          <p:cNvPr id="45" name="Text Box 24"/>
          <p:cNvSpPr txBox="1">
            <a:spLocks noChangeArrowheads="1"/>
          </p:cNvSpPr>
          <p:nvPr/>
        </p:nvSpPr>
        <p:spPr bwMode="auto">
          <a:xfrm>
            <a:off x="762372" y="1410940"/>
            <a:ext cx="3100388" cy="1581150"/>
          </a:xfrm>
          <a:prstGeom prst="rect">
            <a:avLst/>
          </a:prstGeom>
          <a:solidFill>
            <a:srgbClr val="FFFFCC"/>
          </a:solidFill>
          <a:ln w="28575">
            <a:solidFill>
              <a:srgbClr val="000000"/>
            </a:solidFill>
            <a:miter lim="800000"/>
            <a:headEnd/>
            <a:tailEnd/>
          </a:ln>
          <a:effectLst>
            <a:outerShdw dist="107763" dir="2700000" algn="ctr" rotWithShape="0">
              <a:schemeClr val="bg2"/>
            </a:outerShdw>
          </a:effectLst>
        </p:spPr>
        <p:txBody>
          <a:bodyPr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spcBef>
                <a:spcPct val="50000"/>
              </a:spcBef>
              <a:buClrTx/>
              <a:buFontTx/>
              <a:buNone/>
            </a:pPr>
            <a:r>
              <a:rPr kumimoji="0" lang="es-MX" altLang="es-MX" sz="2400">
                <a:solidFill>
                  <a:srgbClr val="000000"/>
                </a:solidFill>
                <a:latin typeface="Times New Roman" panose="02020603050405020304" pitchFamily="18" charset="0"/>
              </a:rPr>
              <a:t>El momento de torsión resultante es la suma de los momentos de torsión individuales.</a:t>
            </a:r>
            <a:endParaRPr kumimoji="0" lang="es-MX" altLang="es-MX" sz="2400"/>
          </a:p>
        </p:txBody>
      </p:sp>
      <p:sp>
        <p:nvSpPr>
          <p:cNvPr id="46" name="Text Box 32"/>
          <p:cNvSpPr txBox="1">
            <a:spLocks noChangeArrowheads="1"/>
          </p:cNvSpPr>
          <p:nvPr/>
        </p:nvSpPr>
        <p:spPr bwMode="auto">
          <a:xfrm>
            <a:off x="2002210" y="4577034"/>
            <a:ext cx="2695575" cy="663575"/>
          </a:xfrm>
          <a:prstGeom prst="rect">
            <a:avLst/>
          </a:prstGeom>
          <a:solidFill>
            <a:srgbClr val="FFFFCC"/>
          </a:solidFill>
          <a:ln w="22225">
            <a:solidFill>
              <a:srgbClr val="000000"/>
            </a:solidFill>
            <a:miter lim="800000"/>
            <a:headEnd/>
            <a:tailEnd/>
          </a:ln>
          <a:effectLst>
            <a:outerShdw dist="107763" dir="2700000" algn="ctr" rotWithShape="0">
              <a:schemeClr val="bg2"/>
            </a:outerShdw>
          </a:effectLst>
        </p:spPr>
        <p:txBody>
          <a:bodyPr tIns="91440" bIns="91440"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r>
              <a:rPr kumimoji="0" lang="es-MX" altLang="es-MX" dirty="0" err="1">
                <a:solidFill>
                  <a:srgbClr val="000000"/>
                </a:solidFill>
                <a:latin typeface="Symbol" panose="05050102010706020507" pitchFamily="18" charset="2"/>
              </a:rPr>
              <a:t>t</a:t>
            </a:r>
            <a:r>
              <a:rPr kumimoji="0" lang="es-MX" altLang="es-MX" baseline="-25000" dirty="0" err="1">
                <a:solidFill>
                  <a:srgbClr val="000000"/>
                </a:solidFill>
                <a:latin typeface="Times New Roman" panose="02020603050405020304" pitchFamily="18" charset="0"/>
              </a:rPr>
              <a:t>R</a:t>
            </a:r>
            <a:r>
              <a:rPr kumimoji="0" lang="es-MX" altLang="es-MX" dirty="0">
                <a:solidFill>
                  <a:srgbClr val="000000"/>
                </a:solidFill>
                <a:latin typeface="Times New Roman" panose="02020603050405020304" pitchFamily="18" charset="0"/>
              </a:rPr>
              <a:t> = - </a:t>
            </a:r>
            <a:r>
              <a:rPr kumimoji="0" lang="es-MX" altLang="es-MX" i="0" dirty="0">
                <a:solidFill>
                  <a:srgbClr val="000000"/>
                </a:solidFill>
                <a:latin typeface="Times New Roman" panose="02020603050405020304" pitchFamily="18" charset="0"/>
              </a:rPr>
              <a:t>80</a:t>
            </a:r>
            <a:r>
              <a:rPr kumimoji="0" lang="es-MX" altLang="es-MX" dirty="0">
                <a:solidFill>
                  <a:srgbClr val="000000"/>
                </a:solidFill>
                <a:latin typeface="Times New Roman" panose="02020603050405020304" pitchFamily="18" charset="0"/>
              </a:rPr>
              <a:t> </a:t>
            </a:r>
            <a:r>
              <a:rPr kumimoji="0" lang="es-MX" altLang="es-MX" i="0" dirty="0">
                <a:solidFill>
                  <a:srgbClr val="000000"/>
                </a:solidFill>
                <a:latin typeface="Times New Roman" panose="02020603050405020304" pitchFamily="18" charset="0"/>
              </a:rPr>
              <a:t>N m</a:t>
            </a:r>
            <a:endParaRPr kumimoji="0" lang="es-MX" altLang="es-MX" dirty="0">
              <a:latin typeface="Symbol" panose="05050102010706020507" pitchFamily="18" charset="2"/>
            </a:endParaRPr>
          </a:p>
        </p:txBody>
      </p:sp>
      <p:sp>
        <p:nvSpPr>
          <p:cNvPr id="47" name="Text Box 34"/>
          <p:cNvSpPr txBox="1">
            <a:spLocks noChangeArrowheads="1"/>
          </p:cNvSpPr>
          <p:nvPr/>
        </p:nvSpPr>
        <p:spPr bwMode="auto">
          <a:xfrm>
            <a:off x="4860032" y="4549770"/>
            <a:ext cx="3528392" cy="8309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r>
              <a:rPr kumimoji="0" lang="es-MX" altLang="es-MX" sz="2400" dirty="0">
                <a:solidFill>
                  <a:schemeClr val="tx2"/>
                </a:solidFill>
              </a:rPr>
              <a:t>Sentido de las manecillas del reloj (MR)</a:t>
            </a:r>
          </a:p>
        </p:txBody>
      </p:sp>
      <p:sp>
        <p:nvSpPr>
          <p:cNvPr id="48" name="Text Box 36"/>
          <p:cNvSpPr txBox="1">
            <a:spLocks noChangeArrowheads="1"/>
          </p:cNvSpPr>
          <p:nvPr/>
        </p:nvSpPr>
        <p:spPr bwMode="auto">
          <a:xfrm>
            <a:off x="611560" y="3546127"/>
            <a:ext cx="8172450"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r>
              <a:rPr kumimoji="0" lang="es-MX" altLang="es-MX" dirty="0" err="1">
                <a:solidFill>
                  <a:schemeClr val="tx2"/>
                </a:solidFill>
                <a:latin typeface="Symbol" panose="05050102010706020507" pitchFamily="18" charset="2"/>
              </a:rPr>
              <a:t>t</a:t>
            </a:r>
            <a:r>
              <a:rPr kumimoji="0" lang="es-MX" altLang="es-MX" baseline="-25000" dirty="0" err="1">
                <a:solidFill>
                  <a:schemeClr val="tx2"/>
                </a:solidFill>
                <a:latin typeface="Times New Roman" panose="02020603050405020304" pitchFamily="18" charset="0"/>
              </a:rPr>
              <a:t>R</a:t>
            </a:r>
            <a:r>
              <a:rPr kumimoji="0" lang="es-MX" altLang="es-MX" dirty="0">
                <a:solidFill>
                  <a:schemeClr val="tx2"/>
                </a:solidFill>
                <a:latin typeface="Times New Roman" panose="02020603050405020304" pitchFamily="18" charset="0"/>
              </a:rPr>
              <a:t> = </a:t>
            </a:r>
            <a:r>
              <a:rPr kumimoji="0" lang="es-MX" altLang="es-MX" dirty="0">
                <a:solidFill>
                  <a:schemeClr val="tx2"/>
                </a:solidFill>
                <a:latin typeface="Symbol" panose="05050102010706020507" pitchFamily="18" charset="2"/>
              </a:rPr>
              <a:t>t</a:t>
            </a:r>
            <a:r>
              <a:rPr kumimoji="0" lang="es-MX" altLang="es-MX" baseline="-25000" dirty="0">
                <a:solidFill>
                  <a:schemeClr val="tx2"/>
                </a:solidFill>
                <a:latin typeface="Times New Roman" panose="02020603050405020304" pitchFamily="18" charset="0"/>
              </a:rPr>
              <a:t>20 </a:t>
            </a:r>
            <a:r>
              <a:rPr kumimoji="0" lang="es-MX" altLang="es-MX" dirty="0">
                <a:solidFill>
                  <a:schemeClr val="tx2"/>
                </a:solidFill>
                <a:latin typeface="Times New Roman" panose="02020603050405020304" pitchFamily="18" charset="0"/>
              </a:rPr>
              <a:t>+ </a:t>
            </a:r>
            <a:r>
              <a:rPr kumimoji="0" lang="es-MX" altLang="es-MX" dirty="0">
                <a:solidFill>
                  <a:schemeClr val="tx2"/>
                </a:solidFill>
                <a:latin typeface="Symbol" panose="05050102010706020507" pitchFamily="18" charset="2"/>
              </a:rPr>
              <a:t>t</a:t>
            </a:r>
            <a:r>
              <a:rPr kumimoji="0" lang="es-MX" altLang="es-MX" baseline="-25000" dirty="0">
                <a:solidFill>
                  <a:schemeClr val="tx2"/>
                </a:solidFill>
                <a:latin typeface="Times New Roman" panose="02020603050405020304" pitchFamily="18" charset="0"/>
              </a:rPr>
              <a:t>30</a:t>
            </a:r>
            <a:r>
              <a:rPr kumimoji="0" lang="es-MX" altLang="es-MX" dirty="0">
                <a:solidFill>
                  <a:schemeClr val="tx2"/>
                </a:solidFill>
                <a:latin typeface="Times New Roman" panose="02020603050405020304" pitchFamily="18" charset="0"/>
              </a:rPr>
              <a:t> + </a:t>
            </a:r>
            <a:r>
              <a:rPr kumimoji="0" lang="es-MX" altLang="es-MX" dirty="0">
                <a:solidFill>
                  <a:schemeClr val="tx2"/>
                </a:solidFill>
                <a:latin typeface="Symbol" panose="05050102010706020507" pitchFamily="18" charset="2"/>
              </a:rPr>
              <a:t>t</a:t>
            </a:r>
            <a:r>
              <a:rPr kumimoji="0" lang="es-MX" altLang="es-MX" baseline="-25000" dirty="0">
                <a:solidFill>
                  <a:schemeClr val="tx2"/>
                </a:solidFill>
                <a:latin typeface="Times New Roman" panose="02020603050405020304" pitchFamily="18" charset="0"/>
              </a:rPr>
              <a:t>40</a:t>
            </a:r>
            <a:r>
              <a:rPr kumimoji="0" lang="es-MX" altLang="es-MX" dirty="0">
                <a:solidFill>
                  <a:schemeClr val="tx2"/>
                </a:solidFill>
                <a:latin typeface="Times New Roman" panose="02020603050405020304" pitchFamily="18" charset="0"/>
              </a:rPr>
              <a:t> = </a:t>
            </a:r>
            <a:r>
              <a:rPr kumimoji="0" lang="es-MX" altLang="es-MX" i="0" dirty="0">
                <a:solidFill>
                  <a:schemeClr val="tx2"/>
                </a:solidFill>
                <a:latin typeface="Times New Roman" panose="02020603050405020304" pitchFamily="18" charset="0"/>
              </a:rPr>
              <a:t>-40 N m -120 N m + 80 N m</a:t>
            </a:r>
          </a:p>
        </p:txBody>
      </p:sp>
    </p:spTree>
    <p:extLst>
      <p:ext uri="{BB962C8B-B14F-4D97-AF65-F5344CB8AC3E}">
        <p14:creationId xmlns:p14="http://schemas.microsoft.com/office/powerpoint/2010/main" val="6694404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9"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strips(upLeft)">
                                      <p:cBhvr>
                                        <p:cTn id="7" dur="500"/>
                                        <p:tgtEl>
                                          <p:spTgt spid="45"/>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8" fill="hold" grpId="0" nodeType="clickEffect">
                                  <p:stCondLst>
                                    <p:cond delay="0"/>
                                  </p:stCondLst>
                                  <p:childTnLst>
                                    <p:set>
                                      <p:cBhvr>
                                        <p:cTn id="11" dur="1" fill="hold">
                                          <p:stCondLst>
                                            <p:cond delay="0"/>
                                          </p:stCondLst>
                                        </p:cTn>
                                        <p:tgtEl>
                                          <p:spTgt spid="48"/>
                                        </p:tgtEl>
                                        <p:attrNameLst>
                                          <p:attrName>style.visibility</p:attrName>
                                        </p:attrNameLst>
                                      </p:cBhvr>
                                      <p:to>
                                        <p:strVal val="visible"/>
                                      </p:to>
                                    </p:set>
                                    <p:anim calcmode="lin" valueType="num">
                                      <p:cBhvr>
                                        <p:cTn id="12" dur="500" fill="hold"/>
                                        <p:tgtEl>
                                          <p:spTgt spid="48"/>
                                        </p:tgtEl>
                                        <p:attrNameLst>
                                          <p:attrName>ppt_x</p:attrName>
                                        </p:attrNameLst>
                                      </p:cBhvr>
                                      <p:tavLst>
                                        <p:tav tm="0">
                                          <p:val>
                                            <p:strVal val="#ppt_x-#ppt_w/2"/>
                                          </p:val>
                                        </p:tav>
                                        <p:tav tm="100000">
                                          <p:val>
                                            <p:strVal val="#ppt_x"/>
                                          </p:val>
                                        </p:tav>
                                      </p:tavLst>
                                    </p:anim>
                                    <p:anim calcmode="lin" valueType="num">
                                      <p:cBhvr>
                                        <p:cTn id="13" dur="500" fill="hold"/>
                                        <p:tgtEl>
                                          <p:spTgt spid="48"/>
                                        </p:tgtEl>
                                        <p:attrNameLst>
                                          <p:attrName>ppt_y</p:attrName>
                                        </p:attrNameLst>
                                      </p:cBhvr>
                                      <p:tavLst>
                                        <p:tav tm="0">
                                          <p:val>
                                            <p:strVal val="#ppt_y"/>
                                          </p:val>
                                        </p:tav>
                                        <p:tav tm="100000">
                                          <p:val>
                                            <p:strVal val="#ppt_y"/>
                                          </p:val>
                                        </p:tav>
                                      </p:tavLst>
                                    </p:anim>
                                    <p:anim calcmode="lin" valueType="num">
                                      <p:cBhvr>
                                        <p:cTn id="14" dur="500" fill="hold"/>
                                        <p:tgtEl>
                                          <p:spTgt spid="48"/>
                                        </p:tgtEl>
                                        <p:attrNameLst>
                                          <p:attrName>ppt_w</p:attrName>
                                        </p:attrNameLst>
                                      </p:cBhvr>
                                      <p:tavLst>
                                        <p:tav tm="0">
                                          <p:val>
                                            <p:fltVal val="0"/>
                                          </p:val>
                                        </p:tav>
                                        <p:tav tm="100000">
                                          <p:val>
                                            <p:strVal val="#ppt_w"/>
                                          </p:val>
                                        </p:tav>
                                      </p:tavLst>
                                    </p:anim>
                                    <p:anim calcmode="lin" valueType="num">
                                      <p:cBhvr>
                                        <p:cTn id="15" dur="500" fill="hold"/>
                                        <p:tgtEl>
                                          <p:spTgt spid="48"/>
                                        </p:tgtEl>
                                        <p:attrNameLst>
                                          <p:attrName>ppt_h</p:attrName>
                                        </p:attrNameLst>
                                      </p:cBhvr>
                                      <p:tavLst>
                                        <p:tav tm="0">
                                          <p:val>
                                            <p:strVal val="#ppt_h"/>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15" presetClass="entr" presetSubtype="0" fill="hold" grpId="0" nodeType="clickEffect">
                                  <p:stCondLst>
                                    <p:cond delay="0"/>
                                  </p:stCondLst>
                                  <p:childTnLst>
                                    <p:set>
                                      <p:cBhvr>
                                        <p:cTn id="19" dur="1" fill="hold">
                                          <p:stCondLst>
                                            <p:cond delay="0"/>
                                          </p:stCondLst>
                                        </p:cTn>
                                        <p:tgtEl>
                                          <p:spTgt spid="46"/>
                                        </p:tgtEl>
                                        <p:attrNameLst>
                                          <p:attrName>style.visibility</p:attrName>
                                        </p:attrNameLst>
                                      </p:cBhvr>
                                      <p:to>
                                        <p:strVal val="visible"/>
                                      </p:to>
                                    </p:set>
                                    <p:anim calcmode="lin" valueType="num">
                                      <p:cBhvr>
                                        <p:cTn id="20" dur="1000" fill="hold"/>
                                        <p:tgtEl>
                                          <p:spTgt spid="46"/>
                                        </p:tgtEl>
                                        <p:attrNameLst>
                                          <p:attrName>ppt_w</p:attrName>
                                        </p:attrNameLst>
                                      </p:cBhvr>
                                      <p:tavLst>
                                        <p:tav tm="0">
                                          <p:val>
                                            <p:fltVal val="0"/>
                                          </p:val>
                                        </p:tav>
                                        <p:tav tm="100000">
                                          <p:val>
                                            <p:strVal val="#ppt_w"/>
                                          </p:val>
                                        </p:tav>
                                      </p:tavLst>
                                    </p:anim>
                                    <p:anim calcmode="lin" valueType="num">
                                      <p:cBhvr>
                                        <p:cTn id="21" dur="1000" fill="hold"/>
                                        <p:tgtEl>
                                          <p:spTgt spid="46"/>
                                        </p:tgtEl>
                                        <p:attrNameLst>
                                          <p:attrName>ppt_h</p:attrName>
                                        </p:attrNameLst>
                                      </p:cBhvr>
                                      <p:tavLst>
                                        <p:tav tm="0">
                                          <p:val>
                                            <p:fltVal val="0"/>
                                          </p:val>
                                        </p:tav>
                                        <p:tav tm="100000">
                                          <p:val>
                                            <p:strVal val="#ppt_h"/>
                                          </p:val>
                                        </p:tav>
                                      </p:tavLst>
                                    </p:anim>
                                    <p:anim calcmode="lin" valueType="num">
                                      <p:cBhvr>
                                        <p:cTn id="22" dur="1000" fill="hold"/>
                                        <p:tgtEl>
                                          <p:spTgt spid="46"/>
                                        </p:tgtEl>
                                        <p:attrNameLst>
                                          <p:attrName>ppt_x</p:attrName>
                                        </p:attrNameLst>
                                      </p:cBhvr>
                                      <p:tavLst>
                                        <p:tav tm="0" fmla="#ppt_x+(cos(-2*pi*(1-$))*-#ppt_x-sin(-2*pi*(1-$))*(1-#ppt_y))*(1-$)">
                                          <p:val>
                                            <p:fltVal val="0"/>
                                          </p:val>
                                        </p:tav>
                                        <p:tav tm="100000">
                                          <p:val>
                                            <p:fltVal val="1"/>
                                          </p:val>
                                        </p:tav>
                                      </p:tavLst>
                                    </p:anim>
                                    <p:anim calcmode="lin" valueType="num">
                                      <p:cBhvr>
                                        <p:cTn id="23" dur="1000" fill="hold"/>
                                        <p:tgtEl>
                                          <p:spTgt spid="46"/>
                                        </p:tgtEl>
                                        <p:attrNameLst>
                                          <p:attrName>ppt_y</p:attrName>
                                        </p:attrNameLst>
                                      </p:cBhvr>
                                      <p:tavLst>
                                        <p:tav tm="0" fmla="#ppt_y+(sin(-2*pi*(1-$))*-#ppt_x+cos(-2*pi*(1-$))*(1-#ppt_y))*(1-$)">
                                          <p:val>
                                            <p:fltVal val="0"/>
                                          </p:val>
                                        </p:tav>
                                        <p:tav tm="100000">
                                          <p:val>
                                            <p:fltVal val="1"/>
                                          </p:val>
                                        </p:tav>
                                      </p:tavLst>
                                    </p:anim>
                                  </p:childTnLst>
                                </p:cTn>
                              </p:par>
                            </p:childTnLst>
                          </p:cTn>
                        </p:par>
                        <p:par>
                          <p:cTn id="24" fill="hold">
                            <p:stCondLst>
                              <p:cond delay="1000"/>
                            </p:stCondLst>
                            <p:childTnLst>
                              <p:par>
                                <p:cTn id="25" presetID="9" presetClass="entr" presetSubtype="0" fill="hold" grpId="0" nodeType="afterEffect">
                                  <p:stCondLst>
                                    <p:cond delay="0"/>
                                  </p:stCondLst>
                                  <p:childTnLst>
                                    <p:set>
                                      <p:cBhvr>
                                        <p:cTn id="26" dur="1" fill="hold">
                                          <p:stCondLst>
                                            <p:cond delay="0"/>
                                          </p:stCondLst>
                                        </p:cTn>
                                        <p:tgtEl>
                                          <p:spTgt spid="47"/>
                                        </p:tgtEl>
                                        <p:attrNameLst>
                                          <p:attrName>style.visibility</p:attrName>
                                        </p:attrNameLst>
                                      </p:cBhvr>
                                      <p:to>
                                        <p:strVal val="visible"/>
                                      </p:to>
                                    </p:set>
                                    <p:animEffect transition="in" filter="dissolve">
                                      <p:cBhvr>
                                        <p:cTn id="27"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autoUpdateAnimBg="0"/>
      <p:bldP spid="46" grpId="0" animBg="1" autoUpdateAnimBg="0"/>
      <p:bldP spid="47" grpId="0" autoUpdateAnimBg="0"/>
      <p:bldP spid="48"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7000" r="-17000"/>
          </a:stretch>
        </a:blipFill>
        <a:effectLst/>
      </p:bgPr>
    </p:bg>
    <p:spTree>
      <p:nvGrpSpPr>
        <p:cNvPr id="1" name=""/>
        <p:cNvGrpSpPr/>
        <p:nvPr/>
      </p:nvGrpSpPr>
      <p:grpSpPr>
        <a:xfrm>
          <a:off x="0" y="0"/>
          <a:ext cx="0" cy="0"/>
          <a:chOff x="0" y="0"/>
          <a:chExt cx="0" cy="0"/>
        </a:xfrm>
      </p:grpSpPr>
      <p:sp>
        <p:nvSpPr>
          <p:cNvPr id="6" name="3 Título"/>
          <p:cNvSpPr>
            <a:spLocks noGrp="1"/>
          </p:cNvSpPr>
          <p:nvPr>
            <p:ph type="title"/>
          </p:nvPr>
        </p:nvSpPr>
        <p:spPr>
          <a:xfrm>
            <a:off x="467544" y="260648"/>
            <a:ext cx="8229600" cy="997279"/>
          </a:xfrm>
        </p:spPr>
        <p:style>
          <a:lnRef idx="3">
            <a:schemeClr val="lt1"/>
          </a:lnRef>
          <a:fillRef idx="1">
            <a:schemeClr val="accent5"/>
          </a:fillRef>
          <a:effectRef idx="1">
            <a:schemeClr val="accent5"/>
          </a:effectRef>
          <a:fontRef idx="minor">
            <a:schemeClr val="lt1"/>
          </a:fontRef>
        </p:style>
        <p:txBody>
          <a:bodyPr>
            <a:normAutofit/>
          </a:bodyPr>
          <a:lstStyle/>
          <a:p>
            <a:r>
              <a:rPr lang="es-MX" sz="3600" b="1" dirty="0" smtClean="0">
                <a:solidFill>
                  <a:schemeClr val="tx1"/>
                </a:solidFill>
                <a:latin typeface="Arial" pitchFamily="34" charset="0"/>
                <a:cs typeface="Arial" pitchFamily="34" charset="0"/>
              </a:rPr>
              <a:t>Conclusión</a:t>
            </a:r>
            <a:endParaRPr lang="es-MX" sz="3600" b="1" dirty="0">
              <a:solidFill>
                <a:schemeClr val="tx1"/>
              </a:solidFill>
              <a:latin typeface="Arial" pitchFamily="34" charset="0"/>
              <a:cs typeface="Arial" pitchFamily="34" charset="0"/>
            </a:endParaRPr>
          </a:p>
        </p:txBody>
      </p:sp>
      <p:sp>
        <p:nvSpPr>
          <p:cNvPr id="4" name="3 CuadroTexto"/>
          <p:cNvSpPr txBox="1"/>
          <p:nvPr/>
        </p:nvSpPr>
        <p:spPr>
          <a:xfrm>
            <a:off x="467544" y="1484784"/>
            <a:ext cx="8237359" cy="3970318"/>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s-MX" altLang="es-MX" sz="2800" dirty="0">
                <a:solidFill>
                  <a:schemeClr val="tx1"/>
                </a:solidFill>
              </a:rPr>
              <a:t>El </a:t>
            </a:r>
            <a:r>
              <a:rPr lang="es-MX" altLang="es-MX" sz="2800" b="1" dirty="0">
                <a:solidFill>
                  <a:schemeClr val="tx1"/>
                </a:solidFill>
              </a:rPr>
              <a:t>brazo de momento</a:t>
            </a:r>
            <a:r>
              <a:rPr lang="es-MX" altLang="es-MX" sz="2800" dirty="0">
                <a:solidFill>
                  <a:schemeClr val="tx1"/>
                </a:solidFill>
              </a:rPr>
              <a:t> de una fuerza es la distancia perpendicular desde la línea de acción de una fuerza al eje de rotación.</a:t>
            </a:r>
          </a:p>
          <a:p>
            <a:r>
              <a:rPr lang="es-MX" altLang="es-MX" sz="2800" dirty="0">
                <a:solidFill>
                  <a:schemeClr val="tx1"/>
                </a:solidFill>
              </a:rPr>
              <a:t>La </a:t>
            </a:r>
            <a:r>
              <a:rPr lang="es-MX" altLang="es-MX" sz="2800" b="1" dirty="0">
                <a:solidFill>
                  <a:schemeClr val="tx1"/>
                </a:solidFill>
              </a:rPr>
              <a:t>línea de acción</a:t>
            </a:r>
            <a:r>
              <a:rPr lang="es-MX" altLang="es-MX" sz="2800" dirty="0">
                <a:solidFill>
                  <a:schemeClr val="tx1"/>
                </a:solidFill>
              </a:rPr>
              <a:t> de una fuerza es una línea imaginaria de longitud indefinida dibujada a lo largo de la dirección de la fuerza</a:t>
            </a:r>
            <a:r>
              <a:rPr lang="es-MX" altLang="es-MX" sz="2800" dirty="0" smtClean="0">
                <a:solidFill>
                  <a:schemeClr val="tx1"/>
                </a:solidFill>
              </a:rPr>
              <a:t>.</a:t>
            </a:r>
          </a:p>
          <a:p>
            <a:endParaRPr lang="es-MX" altLang="es-MX" sz="2800" dirty="0">
              <a:solidFill>
                <a:schemeClr val="tx1"/>
              </a:solidFill>
            </a:endParaRPr>
          </a:p>
          <a:p>
            <a:endParaRPr lang="es-MX" altLang="es-MX" sz="2800" dirty="0">
              <a:solidFill>
                <a:schemeClr val="tx1"/>
              </a:solidFill>
            </a:endParaRPr>
          </a:p>
          <a:p>
            <a:endParaRPr lang="es-MX" sz="2800" dirty="0"/>
          </a:p>
        </p:txBody>
      </p:sp>
      <p:grpSp>
        <p:nvGrpSpPr>
          <p:cNvPr id="5" name="Group 8"/>
          <p:cNvGrpSpPr>
            <a:grpSpLocks/>
          </p:cNvGrpSpPr>
          <p:nvPr/>
        </p:nvGrpSpPr>
        <p:grpSpPr bwMode="auto">
          <a:xfrm>
            <a:off x="1115616" y="4149080"/>
            <a:ext cx="7229475" cy="1165225"/>
            <a:chOff x="885" y="3159"/>
            <a:chExt cx="4554" cy="734"/>
          </a:xfrm>
        </p:grpSpPr>
        <p:sp>
          <p:nvSpPr>
            <p:cNvPr id="7" name="Text Box 6"/>
            <p:cNvSpPr txBox="1">
              <a:spLocks noChangeArrowheads="1"/>
            </p:cNvSpPr>
            <p:nvPr/>
          </p:nvSpPr>
          <p:spPr bwMode="auto">
            <a:xfrm>
              <a:off x="885" y="3294"/>
              <a:ext cx="1104" cy="428"/>
            </a:xfrm>
            <a:prstGeom prst="rect">
              <a:avLst/>
            </a:prstGeom>
            <a:solidFill>
              <a:schemeClr val="bg1"/>
            </a:solidFill>
            <a:ln w="38100">
              <a:solidFill>
                <a:schemeClr val="accent1"/>
              </a:solidFill>
              <a:miter lim="800000"/>
              <a:headEnd/>
              <a:tailEnd/>
            </a:ln>
            <a:effectLst>
              <a:outerShdw dist="107763" dir="2700000" algn="ctr" rotWithShape="0">
                <a:schemeClr val="bg2"/>
              </a:outerShdw>
            </a:effectLst>
          </p:spPr>
          <p:txBody>
            <a:bodyPr tIns="91440" bIns="91440"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r>
                <a:rPr kumimoji="0" lang="es-MX" altLang="es-MX">
                  <a:latin typeface="Symbol" panose="05050102010706020507" pitchFamily="18" charset="2"/>
                </a:rPr>
                <a:t>t</a:t>
              </a:r>
              <a:r>
                <a:rPr kumimoji="0" lang="es-MX" altLang="es-MX">
                  <a:latin typeface="Times New Roman" panose="02020603050405020304" pitchFamily="18" charset="0"/>
                </a:rPr>
                <a:t> = Fr</a:t>
              </a:r>
              <a:endParaRPr kumimoji="0" lang="es-MX" altLang="es-MX">
                <a:latin typeface="Symbol" panose="05050102010706020507" pitchFamily="18" charset="2"/>
              </a:endParaRPr>
            </a:p>
          </p:txBody>
        </p:sp>
        <p:sp>
          <p:nvSpPr>
            <p:cNvPr id="8" name="Text Box 7"/>
            <p:cNvSpPr txBox="1">
              <a:spLocks noChangeArrowheads="1"/>
            </p:cNvSpPr>
            <p:nvPr/>
          </p:nvSpPr>
          <p:spPr bwMode="auto">
            <a:xfrm>
              <a:off x="2208" y="3159"/>
              <a:ext cx="3231" cy="734"/>
            </a:xfrm>
            <a:prstGeom prst="rect">
              <a:avLst/>
            </a:prstGeom>
            <a:solidFill>
              <a:schemeClr val="bg1"/>
            </a:solidFill>
            <a:ln w="38100">
              <a:solidFill>
                <a:schemeClr val="accent1"/>
              </a:solidFill>
              <a:miter lim="800000"/>
              <a:headEnd/>
              <a:tailEnd/>
            </a:ln>
            <a:effectLst>
              <a:outerShdw dist="107763" dir="2700000" algn="ctr" rotWithShape="0">
                <a:schemeClr val="bg2"/>
              </a:outerShdw>
            </a:effectLst>
          </p:spPr>
          <p:txBody>
            <a:bodyPr tIns="137160" bIns="137160"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r>
                <a:rPr kumimoji="0" lang="es-MX" altLang="es-MX" sz="2800" dirty="0"/>
                <a:t>Momento de torsión = fuerza x brazo de momento</a:t>
              </a:r>
            </a:p>
          </p:txBody>
        </p:sp>
      </p:grpSp>
    </p:spTree>
    <p:extLst>
      <p:ext uri="{BB962C8B-B14F-4D97-AF65-F5344CB8AC3E}">
        <p14:creationId xmlns:p14="http://schemas.microsoft.com/office/powerpoint/2010/main" val="297187177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5" name="1 Título"/>
          <p:cNvSpPr>
            <a:spLocks noGrp="1"/>
          </p:cNvSpPr>
          <p:nvPr>
            <p:ph type="title"/>
          </p:nvPr>
        </p:nvSpPr>
        <p:spPr>
          <a:xfrm>
            <a:off x="457200" y="274638"/>
            <a:ext cx="8229600" cy="1143000"/>
          </a:xfrm>
        </p:spPr>
        <p:txBody>
          <a:bodyPr/>
          <a:lstStyle/>
          <a:p>
            <a:pPr marL="0" indent="0"/>
            <a:r>
              <a:rPr lang="es-MX" b="1" dirty="0">
                <a:latin typeface="Arial" pitchFamily="34" charset="0"/>
                <a:cs typeface="Arial" pitchFamily="34" charset="0"/>
              </a:rPr>
              <a:t>Referencias</a:t>
            </a:r>
          </a:p>
        </p:txBody>
      </p:sp>
      <p:sp>
        <p:nvSpPr>
          <p:cNvPr id="4" name="3 CuadroTexto"/>
          <p:cNvSpPr txBox="1"/>
          <p:nvPr/>
        </p:nvSpPr>
        <p:spPr>
          <a:xfrm>
            <a:off x="323528" y="1168291"/>
            <a:ext cx="8496944" cy="1123384"/>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lvl="0"/>
            <a:r>
              <a:rPr lang="es-MX" sz="1700" dirty="0" smtClean="0"/>
              <a:t>[1] </a:t>
            </a:r>
            <a:r>
              <a:rPr lang="es-MX" sz="1700" dirty="0" err="1" smtClean="0"/>
              <a:t>Mott</a:t>
            </a:r>
            <a:r>
              <a:rPr lang="es-MX" sz="1700" dirty="0"/>
              <a:t>, R. L. (2006). Mecánica de Fluidos. Edo. de </a:t>
            </a:r>
            <a:r>
              <a:rPr lang="es-MX" sz="1700" dirty="0" err="1"/>
              <a:t>Méx</a:t>
            </a:r>
            <a:r>
              <a:rPr lang="es-MX" sz="1700" dirty="0"/>
              <a:t>., México: Pearson Educación </a:t>
            </a:r>
            <a:r>
              <a:rPr lang="es-MX" sz="1700" dirty="0" smtClean="0"/>
              <a:t>de</a:t>
            </a:r>
          </a:p>
          <a:p>
            <a:pPr lvl="0"/>
            <a:endParaRPr lang="es-MX" sz="1700" dirty="0"/>
          </a:p>
          <a:p>
            <a:pPr lvl="0"/>
            <a:endParaRPr lang="en-US" sz="1700" dirty="0" smtClean="0"/>
          </a:p>
          <a:p>
            <a:pPr lvl="0"/>
            <a:r>
              <a:rPr lang="es-MX" sz="1600" dirty="0"/>
              <a:t>highered.mheducation.com/</a:t>
            </a:r>
            <a:r>
              <a:rPr lang="es-MX" sz="1600" dirty="0" err="1"/>
              <a:t>sites</a:t>
            </a:r>
            <a:r>
              <a:rPr lang="es-MX" sz="1600" dirty="0"/>
              <a:t>/dl/free/.../Tippens_fisica_7e_diapositivas_05a.</a:t>
            </a:r>
            <a:r>
              <a:rPr lang="es-MX" sz="1600" b="1" dirty="0"/>
              <a:t>ppt</a:t>
            </a:r>
            <a:endParaRPr lang="es-MX" sz="1700" dirty="0"/>
          </a:p>
        </p:txBody>
      </p:sp>
    </p:spTree>
    <p:extLst>
      <p:ext uri="{BB962C8B-B14F-4D97-AF65-F5344CB8AC3E}">
        <p14:creationId xmlns:p14="http://schemas.microsoft.com/office/powerpoint/2010/main" val="823920518"/>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14" name="1 Título"/>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dirty="0" smtClean="0"/>
              <a:t>Momento de torsión</a:t>
            </a:r>
            <a:endParaRPr lang="es-MX" dirty="0"/>
          </a:p>
        </p:txBody>
      </p:sp>
      <p:sp>
        <p:nvSpPr>
          <p:cNvPr id="16" name="2 Marcador de contenido"/>
          <p:cNvSpPr>
            <a:spLocks noGrp="1"/>
          </p:cNvSpPr>
          <p:nvPr>
            <p:ph idx="1"/>
          </p:nvPr>
        </p:nvSpPr>
        <p:spPr>
          <a:xfrm>
            <a:off x="457200" y="1351309"/>
            <a:ext cx="8229600" cy="4525963"/>
          </a:xfrm>
        </p:spPr>
        <p:txBody>
          <a:bodyPr>
            <a:normAutofit fontScale="62500" lnSpcReduction="20000"/>
          </a:bodyPr>
          <a:lstStyle/>
          <a:p>
            <a:pPr marL="0" indent="0" algn="ctr">
              <a:buNone/>
            </a:pPr>
            <a:r>
              <a:rPr lang="es-MX" b="1" dirty="0" smtClean="0">
                <a:latin typeface="Arial" pitchFamily="34" charset="0"/>
                <a:cs typeface="Arial" pitchFamily="34" charset="0"/>
              </a:rPr>
              <a:t>Resumen</a:t>
            </a:r>
          </a:p>
          <a:p>
            <a:pPr marL="0" indent="0" algn="just">
              <a:buNone/>
            </a:pPr>
            <a:r>
              <a:rPr lang="es-MX" altLang="es-MX" dirty="0" smtClean="0"/>
              <a:t>Un momento </a:t>
            </a:r>
            <a:r>
              <a:rPr lang="es-MX" altLang="es-MX" dirty="0"/>
              <a:t>de torsión es un giro o vuelta que tiende a producir rotación</a:t>
            </a:r>
            <a:r>
              <a:rPr lang="es-MX" altLang="es-MX" dirty="0" smtClean="0"/>
              <a:t>. </a:t>
            </a:r>
            <a:r>
              <a:rPr lang="es-MX" altLang="es-MX" dirty="0"/>
              <a:t>Las aplicaciones se encuentran en muchas herramientas comunes en el hogar o la industria donde es necesario girar, apretar o aflojar dispositivos.</a:t>
            </a:r>
          </a:p>
          <a:p>
            <a:pPr marL="0" indent="0" algn="just">
              <a:buNone/>
            </a:pPr>
            <a:endParaRPr lang="es-MX" dirty="0" smtClean="0"/>
          </a:p>
          <a:p>
            <a:pPr algn="just">
              <a:buNone/>
            </a:pPr>
            <a:r>
              <a:rPr lang="es-MX" b="1" dirty="0"/>
              <a:t>Palabras clave:</a:t>
            </a:r>
            <a:r>
              <a:rPr lang="es-MX" dirty="0"/>
              <a:t> </a:t>
            </a:r>
            <a:r>
              <a:rPr lang="es-MX" dirty="0" smtClean="0"/>
              <a:t>Torsión, rotación, momento de torsión, fuerza.</a:t>
            </a:r>
            <a:endParaRPr lang="es-MX" b="1" dirty="0">
              <a:latin typeface="Arial" pitchFamily="34" charset="0"/>
              <a:cs typeface="Arial" pitchFamily="34" charset="0"/>
            </a:endParaRPr>
          </a:p>
          <a:p>
            <a:pPr marL="0" indent="0" algn="ctr">
              <a:buNone/>
            </a:pPr>
            <a:endParaRPr lang="es-MX" b="1" dirty="0" smtClean="0">
              <a:latin typeface="Arial" pitchFamily="34" charset="0"/>
              <a:cs typeface="Arial" pitchFamily="34" charset="0"/>
            </a:endParaRPr>
          </a:p>
          <a:p>
            <a:pPr marL="0" indent="0" algn="ctr">
              <a:buNone/>
            </a:pPr>
            <a:r>
              <a:rPr lang="es-MX" b="1" dirty="0" smtClean="0">
                <a:latin typeface="Arial" pitchFamily="34" charset="0"/>
                <a:cs typeface="Arial" pitchFamily="34" charset="0"/>
              </a:rPr>
              <a:t>Abstract</a:t>
            </a:r>
          </a:p>
          <a:p>
            <a:pPr marL="0" indent="0" algn="ctr">
              <a:buNone/>
            </a:pPr>
            <a:endParaRPr lang="es-MX" b="1" dirty="0">
              <a:latin typeface="Arial" pitchFamily="34" charset="0"/>
              <a:cs typeface="Arial" pitchFamily="34" charset="0"/>
            </a:endParaRPr>
          </a:p>
          <a:p>
            <a:pPr algn="just">
              <a:buNone/>
            </a:pPr>
            <a:r>
              <a:rPr lang="en-US" dirty="0">
                <a:cs typeface="Arial" pitchFamily="34" charset="0"/>
              </a:rPr>
              <a:t>A moment of twist is a draft or return that tends to produce rotation. The applications are in many common tools in the home or the industry where it is necessary to turn, to be too tight or to slacken devices.</a:t>
            </a:r>
            <a:endParaRPr lang="es-MX" dirty="0">
              <a:cs typeface="Arial" pitchFamily="34" charset="0"/>
            </a:endParaRPr>
          </a:p>
          <a:p>
            <a:endParaRPr lang="es-MX" b="1" dirty="0">
              <a:cs typeface="Arial" pitchFamily="34" charset="0"/>
            </a:endParaRPr>
          </a:p>
          <a:p>
            <a:pPr marL="0" indent="0">
              <a:buNone/>
            </a:pPr>
            <a:r>
              <a:rPr lang="es-MX" b="1" dirty="0" smtClean="0">
                <a:cs typeface="Arial" pitchFamily="34" charset="0"/>
              </a:rPr>
              <a:t>Keywords: </a:t>
            </a:r>
            <a:r>
              <a:rPr lang="en-US" dirty="0">
                <a:cs typeface="Arial" pitchFamily="34" charset="0"/>
              </a:rPr>
              <a:t>Twist, rotation, moment of twist, force.</a:t>
            </a:r>
            <a:endParaRPr lang="es-MX" dirty="0"/>
          </a:p>
        </p:txBody>
      </p:sp>
    </p:spTree>
    <p:extLst>
      <p:ext uri="{BB962C8B-B14F-4D97-AF65-F5344CB8AC3E}">
        <p14:creationId xmlns:p14="http://schemas.microsoft.com/office/powerpoint/2010/main" val="4274653024"/>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7000" r="-17000"/>
          </a:stretch>
        </a:blipFill>
        <a:effectLst/>
      </p:bgPr>
    </p:bg>
    <p:spTree>
      <p:nvGrpSpPr>
        <p:cNvPr id="1" name=""/>
        <p:cNvGrpSpPr/>
        <p:nvPr/>
      </p:nvGrpSpPr>
      <p:grpSpPr>
        <a:xfrm>
          <a:off x="0" y="0"/>
          <a:ext cx="0" cy="0"/>
          <a:chOff x="0" y="0"/>
          <a:chExt cx="0" cy="0"/>
        </a:xfrm>
      </p:grpSpPr>
      <p:sp>
        <p:nvSpPr>
          <p:cNvPr id="6" name="3 Título"/>
          <p:cNvSpPr>
            <a:spLocks noGrp="1"/>
          </p:cNvSpPr>
          <p:nvPr>
            <p:ph type="title"/>
          </p:nvPr>
        </p:nvSpPr>
        <p:spPr>
          <a:xfrm>
            <a:off x="467544" y="487505"/>
            <a:ext cx="8229600" cy="997279"/>
          </a:xfrm>
          <a:solidFill>
            <a:schemeClr val="accent3"/>
          </a:solidFill>
        </p:spPr>
        <p:style>
          <a:lnRef idx="3">
            <a:schemeClr val="lt1"/>
          </a:lnRef>
          <a:fillRef idx="1">
            <a:schemeClr val="accent5"/>
          </a:fillRef>
          <a:effectRef idx="1">
            <a:schemeClr val="accent5"/>
          </a:effectRef>
          <a:fontRef idx="minor">
            <a:schemeClr val="lt1"/>
          </a:fontRef>
        </p:style>
        <p:txBody>
          <a:bodyPr>
            <a:normAutofit fontScale="90000"/>
          </a:bodyPr>
          <a:lstStyle/>
          <a:p>
            <a:r>
              <a:rPr lang="es-MX" sz="3600" b="1" dirty="0" smtClean="0">
                <a:solidFill>
                  <a:schemeClr val="tx1"/>
                </a:solidFill>
                <a:latin typeface="Arial" pitchFamily="34" charset="0"/>
                <a:cs typeface="Arial" pitchFamily="34" charset="0"/>
              </a:rPr>
              <a:t>DEFINICIÓN DE MOMENTO DE TORSION</a:t>
            </a:r>
            <a:endParaRPr lang="es-MX" sz="3600" b="1" dirty="0">
              <a:solidFill>
                <a:schemeClr val="tx1"/>
              </a:solidFill>
              <a:latin typeface="Arial" pitchFamily="34" charset="0"/>
              <a:cs typeface="Arial" pitchFamily="34" charset="0"/>
            </a:endParaRPr>
          </a:p>
        </p:txBody>
      </p:sp>
      <p:sp>
        <p:nvSpPr>
          <p:cNvPr id="8" name="7 CuadroTexto"/>
          <p:cNvSpPr txBox="1"/>
          <p:nvPr/>
        </p:nvSpPr>
        <p:spPr>
          <a:xfrm>
            <a:off x="516972" y="1569149"/>
            <a:ext cx="8136904" cy="3708708"/>
          </a:xfrm>
          <a:prstGeom prst="rect">
            <a:avLst/>
          </a:prstGeom>
          <a:ln>
            <a:solidFill>
              <a:schemeClr val="accent3"/>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buFont typeface="Wingdings" panose="05000000000000000000" pitchFamily="2" charset="2"/>
              <a:buChar char="Ø"/>
            </a:pPr>
            <a:r>
              <a:rPr lang="es-MX" altLang="es-MX" sz="2000" dirty="0" smtClean="0">
                <a:solidFill>
                  <a:schemeClr val="tx1"/>
                </a:solidFill>
                <a:latin typeface="Britannic Bold" panose="020B0903060703020204" pitchFamily="34" charset="0"/>
              </a:rPr>
              <a:t> El </a:t>
            </a:r>
            <a:r>
              <a:rPr lang="es-MX" altLang="es-MX" sz="2000" dirty="0">
                <a:solidFill>
                  <a:schemeClr val="tx1"/>
                </a:solidFill>
                <a:latin typeface="Britannic Bold" panose="020B0903060703020204" pitchFamily="34" charset="0"/>
              </a:rPr>
              <a:t>momento de torsión se define como la tendencia a producir un cambio en el movimiento </a:t>
            </a:r>
            <a:r>
              <a:rPr lang="es-MX" altLang="es-MX" sz="2000" dirty="0" smtClean="0">
                <a:solidFill>
                  <a:schemeClr val="tx1"/>
                </a:solidFill>
                <a:latin typeface="Britannic Bold" panose="020B0903060703020204" pitchFamily="34" charset="0"/>
              </a:rPr>
              <a:t>rotacional como se pueden apreciar en la Figura 1.</a:t>
            </a:r>
            <a:endParaRPr lang="es-MX" altLang="es-MX" sz="2000" dirty="0">
              <a:solidFill>
                <a:schemeClr val="tx1"/>
              </a:solidFill>
              <a:latin typeface="Britannic Bold" panose="020B0903060703020204" pitchFamily="34" charset="0"/>
            </a:endParaRPr>
          </a:p>
          <a:p>
            <a:pPr algn="just">
              <a:buFont typeface="Wingdings" panose="05000000000000000000" pitchFamily="2" charset="2"/>
              <a:buChar char="Ø"/>
            </a:pPr>
            <a:endParaRPr lang="es-MX" altLang="es-MX" sz="2500" dirty="0"/>
          </a:p>
          <a:p>
            <a:pPr algn="just"/>
            <a:endParaRPr lang="es-MX" altLang="es-MX" sz="2200" b="1" i="1" dirty="0" smtClean="0">
              <a:solidFill>
                <a:schemeClr val="tx1"/>
              </a:solidFill>
              <a:latin typeface="Britannic Bold" panose="020B0903060703020204" pitchFamily="34" charset="0"/>
              <a:ea typeface="Arial Unicode MS" panose="020B0604020202020204" pitchFamily="34" charset="-128"/>
              <a:cs typeface="Arial Unicode MS" panose="020B0604020202020204" pitchFamily="34" charset="-128"/>
            </a:endParaRPr>
          </a:p>
          <a:p>
            <a:pPr algn="just"/>
            <a:endParaRPr lang="es-MX" altLang="es-MX" sz="2000" b="1" i="1" dirty="0">
              <a:solidFill>
                <a:schemeClr val="tx1"/>
              </a:solidFill>
              <a:latin typeface="Britannic Bold" panose="020B0903060703020204" pitchFamily="34" charset="0"/>
              <a:ea typeface="Arial Unicode MS" panose="020B0604020202020204" pitchFamily="34" charset="-128"/>
              <a:cs typeface="Arial Unicode MS" panose="020B0604020202020204" pitchFamily="34" charset="-128"/>
            </a:endParaRPr>
          </a:p>
          <a:p>
            <a:pPr algn="just"/>
            <a:endParaRPr lang="es-MX" altLang="es-MX" sz="2200" b="1" i="1" dirty="0" smtClean="0">
              <a:solidFill>
                <a:schemeClr val="tx1"/>
              </a:solidFill>
              <a:latin typeface="Britannic Bold" panose="020B0903060703020204" pitchFamily="34" charset="0"/>
              <a:ea typeface="Arial Unicode MS" panose="020B0604020202020204" pitchFamily="34" charset="-128"/>
              <a:cs typeface="Arial Unicode MS" panose="020B0604020202020204" pitchFamily="34" charset="-128"/>
            </a:endParaRPr>
          </a:p>
          <a:p>
            <a:pPr algn="just"/>
            <a:endParaRPr lang="es-MX" altLang="es-MX" sz="2200" b="1" i="1" dirty="0">
              <a:solidFill>
                <a:schemeClr val="tx1"/>
              </a:solidFill>
              <a:latin typeface="Britannic Bold" panose="020B0903060703020204" pitchFamily="34" charset="0"/>
              <a:ea typeface="Arial Unicode MS" panose="020B0604020202020204" pitchFamily="34" charset="-128"/>
              <a:cs typeface="Arial Unicode MS" panose="020B0604020202020204" pitchFamily="34" charset="-128"/>
            </a:endParaRPr>
          </a:p>
          <a:p>
            <a:pPr algn="just"/>
            <a:endParaRPr lang="es-MX" altLang="es-MX" sz="2200" b="1" i="1" dirty="0" smtClean="0">
              <a:solidFill>
                <a:schemeClr val="tx1"/>
              </a:solidFill>
              <a:latin typeface="Britannic Bold" panose="020B0903060703020204" pitchFamily="34" charset="0"/>
              <a:ea typeface="Arial Unicode MS" panose="020B0604020202020204" pitchFamily="34" charset="-128"/>
              <a:cs typeface="Arial Unicode MS" panose="020B0604020202020204" pitchFamily="34" charset="-128"/>
            </a:endParaRPr>
          </a:p>
          <a:p>
            <a:pPr algn="just"/>
            <a:endParaRPr lang="es-MX" altLang="es-MX" sz="2200" b="1" i="1" dirty="0">
              <a:solidFill>
                <a:schemeClr val="tx1"/>
              </a:solidFill>
              <a:latin typeface="Britannic Bold" panose="020B0903060703020204" pitchFamily="34" charset="0"/>
              <a:ea typeface="Arial Unicode MS" panose="020B0604020202020204" pitchFamily="34" charset="-128"/>
              <a:cs typeface="Arial Unicode MS" panose="020B0604020202020204" pitchFamily="34" charset="-128"/>
            </a:endParaRPr>
          </a:p>
          <a:p>
            <a:pPr algn="just"/>
            <a:endParaRPr lang="es-MX" altLang="es-MX" sz="2000" b="1" i="1" dirty="0">
              <a:solidFill>
                <a:schemeClr val="tx1"/>
              </a:solidFill>
              <a:latin typeface="Britannic Bold" panose="020B0903060703020204" pitchFamily="34" charset="0"/>
              <a:ea typeface="Arial Unicode MS" panose="020B0604020202020204" pitchFamily="34" charset="-128"/>
              <a:cs typeface="Arial Unicode MS" panose="020B0604020202020204" pitchFamily="34" charset="-128"/>
            </a:endParaRPr>
          </a:p>
        </p:txBody>
      </p:sp>
      <p:sp>
        <p:nvSpPr>
          <p:cNvPr id="9" name="CuadroTexto 8"/>
          <p:cNvSpPr txBox="1"/>
          <p:nvPr/>
        </p:nvSpPr>
        <p:spPr>
          <a:xfrm>
            <a:off x="3563888" y="4797152"/>
            <a:ext cx="2232248" cy="276999"/>
          </a:xfrm>
          <a:prstGeom prst="rect">
            <a:avLst/>
          </a:prstGeom>
          <a:noFill/>
        </p:spPr>
        <p:txBody>
          <a:bodyPr wrap="square" rtlCol="0">
            <a:spAutoFit/>
          </a:bodyPr>
          <a:lstStyle/>
          <a:p>
            <a:r>
              <a:rPr lang="es-MX" sz="1200" dirty="0" smtClean="0"/>
              <a:t>Figura 1. Momento de torsión.</a:t>
            </a:r>
            <a:endParaRPr lang="es-MX" sz="1200" dirty="0"/>
          </a:p>
        </p:txBody>
      </p:sp>
      <p:graphicFrame>
        <p:nvGraphicFramePr>
          <p:cNvPr id="10" name="Object 5"/>
          <p:cNvGraphicFramePr>
            <a:graphicFrameLocks noChangeAspect="1"/>
          </p:cNvGraphicFramePr>
          <p:nvPr>
            <p:extLst>
              <p:ext uri="{D42A27DB-BD31-4B8C-83A1-F6EECF244321}">
                <p14:modId xmlns:p14="http://schemas.microsoft.com/office/powerpoint/2010/main" val="842252477"/>
              </p:ext>
            </p:extLst>
          </p:nvPr>
        </p:nvGraphicFramePr>
        <p:xfrm>
          <a:off x="4646613" y="2967683"/>
          <a:ext cx="3076575" cy="1497012"/>
        </p:xfrm>
        <a:graphic>
          <a:graphicData uri="http://schemas.openxmlformats.org/presentationml/2006/ole">
            <mc:AlternateContent xmlns:mc="http://schemas.openxmlformats.org/markup-compatibility/2006">
              <mc:Choice xmlns:v="urn:schemas-microsoft-com:vml" Requires="v">
                <p:oleObj spid="_x0000_s13322" name="Clip" r:id="rId4" imgW="4581371" imgH="2219489" progId="MS_ClipArt_Gallery.5">
                  <p:embed/>
                </p:oleObj>
              </mc:Choice>
              <mc:Fallback>
                <p:oleObj name="Clip" r:id="rId4" imgW="4581371" imgH="2219489" progId="MS_ClipArt_Gallery.5">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46613" y="2967683"/>
                        <a:ext cx="3076575" cy="1497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 name="Object 20"/>
          <p:cNvGraphicFramePr>
            <a:graphicFrameLocks noChangeAspect="1"/>
          </p:cNvGraphicFramePr>
          <p:nvPr>
            <p:extLst>
              <p:ext uri="{D42A27DB-BD31-4B8C-83A1-F6EECF244321}">
                <p14:modId xmlns:p14="http://schemas.microsoft.com/office/powerpoint/2010/main" val="1555949322"/>
              </p:ext>
            </p:extLst>
          </p:nvPr>
        </p:nvGraphicFramePr>
        <p:xfrm>
          <a:off x="2212975" y="2708920"/>
          <a:ext cx="1512888" cy="1849438"/>
        </p:xfrm>
        <a:graphic>
          <a:graphicData uri="http://schemas.openxmlformats.org/presentationml/2006/ole">
            <mc:AlternateContent xmlns:mc="http://schemas.openxmlformats.org/markup-compatibility/2006">
              <mc:Choice xmlns:v="urn:schemas-microsoft-com:vml" Requires="v">
                <p:oleObj spid="_x0000_s13323" name="Clip" r:id="rId6" imgW="1513332" imgH="1850746" progId="MS_ClipArt_Gallery.5">
                  <p:embed/>
                </p:oleObj>
              </mc:Choice>
              <mc:Fallback>
                <p:oleObj name="Clip" r:id="rId6" imgW="1513332" imgH="1850746" progId="MS_ClipArt_Gallery.5">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12975" y="2708920"/>
                        <a:ext cx="1512888" cy="1849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270064767"/>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0-#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1+#ppt_w/2"/>
                                          </p:val>
                                        </p:tav>
                                        <p:tav tm="100000">
                                          <p:val>
                                            <p:strVal val="#ppt_x"/>
                                          </p:val>
                                        </p:tav>
                                      </p:tavLst>
                                    </p:anim>
                                    <p:anim calcmode="lin" valueType="num">
                                      <p:cBhvr additive="base">
                                        <p:cTn id="14"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l="-17000" r="-17000"/>
          </a:stretch>
        </a:blipFill>
        <a:effectLst/>
      </p:bgPr>
    </p:bg>
    <p:spTree>
      <p:nvGrpSpPr>
        <p:cNvPr id="1" name=""/>
        <p:cNvGrpSpPr/>
        <p:nvPr/>
      </p:nvGrpSpPr>
      <p:grpSpPr>
        <a:xfrm>
          <a:off x="0" y="0"/>
          <a:ext cx="0" cy="0"/>
          <a:chOff x="0" y="0"/>
          <a:chExt cx="0" cy="0"/>
        </a:xfrm>
      </p:grpSpPr>
      <p:sp>
        <p:nvSpPr>
          <p:cNvPr id="6" name="3 Título"/>
          <p:cNvSpPr>
            <a:spLocks noGrp="1"/>
          </p:cNvSpPr>
          <p:nvPr>
            <p:ph type="title"/>
          </p:nvPr>
        </p:nvSpPr>
        <p:spPr>
          <a:xfrm>
            <a:off x="467544" y="487505"/>
            <a:ext cx="8229600" cy="997279"/>
          </a:xfrm>
          <a:solidFill>
            <a:schemeClr val="accent3"/>
          </a:solidFill>
        </p:spPr>
        <p:style>
          <a:lnRef idx="3">
            <a:schemeClr val="lt1"/>
          </a:lnRef>
          <a:fillRef idx="1">
            <a:schemeClr val="accent5"/>
          </a:fillRef>
          <a:effectRef idx="1">
            <a:schemeClr val="accent5"/>
          </a:effectRef>
          <a:fontRef idx="minor">
            <a:schemeClr val="lt1"/>
          </a:fontRef>
        </p:style>
        <p:txBody>
          <a:bodyPr>
            <a:normAutofit fontScale="90000"/>
          </a:bodyPr>
          <a:lstStyle/>
          <a:p>
            <a:r>
              <a:rPr lang="es-MX" sz="3600" b="1" dirty="0" smtClean="0">
                <a:solidFill>
                  <a:schemeClr val="tx1"/>
                </a:solidFill>
                <a:latin typeface="Arial" pitchFamily="34" charset="0"/>
                <a:cs typeface="Arial" pitchFamily="34" charset="0"/>
              </a:rPr>
              <a:t>El momento de torsión se determina por tres factores</a:t>
            </a:r>
            <a:endParaRPr lang="es-MX" sz="3600" b="1" dirty="0">
              <a:solidFill>
                <a:schemeClr val="tx1"/>
              </a:solidFill>
              <a:latin typeface="Arial" pitchFamily="34" charset="0"/>
              <a:cs typeface="Arial" pitchFamily="34" charset="0"/>
            </a:endParaRPr>
          </a:p>
        </p:txBody>
      </p:sp>
      <p:sp>
        <p:nvSpPr>
          <p:cNvPr id="4" name="7 CuadroTexto"/>
          <p:cNvSpPr txBox="1"/>
          <p:nvPr/>
        </p:nvSpPr>
        <p:spPr>
          <a:xfrm>
            <a:off x="516972" y="1569149"/>
            <a:ext cx="8136904" cy="1338828"/>
          </a:xfrm>
          <a:prstGeom prst="rect">
            <a:avLst/>
          </a:prstGeom>
          <a:ln>
            <a:solidFill>
              <a:schemeClr val="accent3"/>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buFont typeface="Wingdings" panose="05000000000000000000" pitchFamily="2" charset="2"/>
              <a:buChar char="Ø"/>
            </a:pPr>
            <a:r>
              <a:rPr lang="es-MX" altLang="es-MX" sz="2000" dirty="0" smtClean="0">
                <a:solidFill>
                  <a:schemeClr val="tx1"/>
                </a:solidFill>
                <a:latin typeface="Britannic Bold" panose="020B0903060703020204" pitchFamily="34" charset="0"/>
              </a:rPr>
              <a:t> </a:t>
            </a:r>
            <a:r>
              <a:rPr lang="es-MX" altLang="es-MX" sz="2000" dirty="0" smtClean="0">
                <a:solidFill>
                  <a:schemeClr val="tx1"/>
                </a:solidFill>
                <a:latin typeface="Britannic Bold" panose="020B0903060703020204" pitchFamily="34" charset="0"/>
                <a:ea typeface="Arial Unicode MS" panose="020B0604020202020204" pitchFamily="34" charset="-128"/>
                <a:cs typeface="Arial Unicode MS" panose="020B0604020202020204" pitchFamily="34" charset="-128"/>
              </a:rPr>
              <a:t>La </a:t>
            </a:r>
            <a:r>
              <a:rPr lang="es-MX" altLang="es-MX" sz="2000" dirty="0">
                <a:solidFill>
                  <a:schemeClr val="tx1"/>
                </a:solidFill>
                <a:latin typeface="Britannic Bold" panose="020B0903060703020204" pitchFamily="34" charset="0"/>
                <a:ea typeface="Arial Unicode MS" panose="020B0604020202020204" pitchFamily="34" charset="-128"/>
                <a:cs typeface="Arial Unicode MS" panose="020B0604020202020204" pitchFamily="34" charset="-128"/>
              </a:rPr>
              <a:t>magnitud de la fuerza aplicada.</a:t>
            </a:r>
          </a:p>
          <a:p>
            <a:pPr algn="just">
              <a:buFont typeface="Wingdings" panose="05000000000000000000" pitchFamily="2" charset="2"/>
              <a:buChar char="Ø"/>
            </a:pPr>
            <a:r>
              <a:rPr lang="es-MX" altLang="es-MX" sz="2000" dirty="0" smtClean="0">
                <a:solidFill>
                  <a:schemeClr val="tx1"/>
                </a:solidFill>
                <a:latin typeface="Britannic Bold" panose="020B0903060703020204" pitchFamily="34" charset="0"/>
                <a:ea typeface="Arial Unicode MS" panose="020B0604020202020204" pitchFamily="34" charset="-128"/>
                <a:cs typeface="Arial Unicode MS" panose="020B0604020202020204" pitchFamily="34" charset="-128"/>
              </a:rPr>
              <a:t> La </a:t>
            </a:r>
            <a:r>
              <a:rPr lang="es-MX" altLang="es-MX" sz="2000" dirty="0">
                <a:solidFill>
                  <a:schemeClr val="tx1"/>
                </a:solidFill>
                <a:latin typeface="Britannic Bold" panose="020B0903060703020204" pitchFamily="34" charset="0"/>
                <a:ea typeface="Arial Unicode MS" panose="020B0604020202020204" pitchFamily="34" charset="-128"/>
                <a:cs typeface="Arial Unicode MS" panose="020B0604020202020204" pitchFamily="34" charset="-128"/>
              </a:rPr>
              <a:t>dirección de la fuerza aplicada.</a:t>
            </a:r>
          </a:p>
          <a:p>
            <a:pPr algn="just">
              <a:buFont typeface="Wingdings" panose="05000000000000000000" pitchFamily="2" charset="2"/>
              <a:buChar char="Ø"/>
            </a:pPr>
            <a:r>
              <a:rPr lang="es-MX" altLang="es-MX" sz="2000" dirty="0" smtClean="0">
                <a:solidFill>
                  <a:schemeClr val="tx1"/>
                </a:solidFill>
                <a:latin typeface="Britannic Bold" panose="020B0903060703020204" pitchFamily="34" charset="0"/>
                <a:ea typeface="Arial Unicode MS" panose="020B0604020202020204" pitchFamily="34" charset="-128"/>
                <a:cs typeface="Arial Unicode MS" panose="020B0604020202020204" pitchFamily="34" charset="-128"/>
              </a:rPr>
              <a:t> La </a:t>
            </a:r>
            <a:r>
              <a:rPr lang="es-MX" altLang="es-MX" sz="2000" dirty="0">
                <a:solidFill>
                  <a:schemeClr val="tx1"/>
                </a:solidFill>
                <a:latin typeface="Britannic Bold" panose="020B0903060703020204" pitchFamily="34" charset="0"/>
                <a:ea typeface="Arial Unicode MS" panose="020B0604020202020204" pitchFamily="34" charset="-128"/>
                <a:cs typeface="Arial Unicode MS" panose="020B0604020202020204" pitchFamily="34" charset="-128"/>
              </a:rPr>
              <a:t>ubicación de la fuerza aplicada</a:t>
            </a:r>
            <a:r>
              <a:rPr lang="es-MX" altLang="es-MX" sz="2000" dirty="0" smtClean="0">
                <a:solidFill>
                  <a:schemeClr val="tx1"/>
                </a:solidFill>
                <a:latin typeface="Britannic Bold" panose="020B0903060703020204" pitchFamily="34" charset="0"/>
                <a:ea typeface="Arial Unicode MS" panose="020B0604020202020204" pitchFamily="34" charset="-128"/>
                <a:cs typeface="Arial Unicode MS" panose="020B0604020202020204" pitchFamily="34" charset="-128"/>
              </a:rPr>
              <a:t>.</a:t>
            </a:r>
            <a:endParaRPr lang="es-MX" altLang="es-MX" sz="2500" dirty="0" smtClean="0">
              <a:solidFill>
                <a:schemeClr val="tx1"/>
              </a:solidFill>
              <a:latin typeface="Britannic Bold" panose="020B0903060703020204" pitchFamily="34" charset="0"/>
            </a:endParaRPr>
          </a:p>
          <a:p>
            <a:pPr algn="just"/>
            <a:endParaRPr lang="es-MX" altLang="es-MX" sz="2100" dirty="0">
              <a:solidFill>
                <a:schemeClr val="tx1"/>
              </a:solidFill>
              <a:latin typeface="Britannic Bold" panose="020B0903060703020204" pitchFamily="34" charset="0"/>
            </a:endParaRPr>
          </a:p>
        </p:txBody>
      </p:sp>
      <p:grpSp>
        <p:nvGrpSpPr>
          <p:cNvPr id="9" name="Group 4"/>
          <p:cNvGrpSpPr>
            <a:grpSpLocks/>
          </p:cNvGrpSpPr>
          <p:nvPr/>
        </p:nvGrpSpPr>
        <p:grpSpPr bwMode="auto">
          <a:xfrm>
            <a:off x="467544" y="3068960"/>
            <a:ext cx="8229600" cy="2286000"/>
            <a:chOff x="384" y="2448"/>
            <a:chExt cx="5184" cy="1440"/>
          </a:xfrm>
        </p:grpSpPr>
        <p:grpSp>
          <p:nvGrpSpPr>
            <p:cNvPr id="10" name="Group 5"/>
            <p:cNvGrpSpPr>
              <a:grpSpLocks/>
            </p:cNvGrpSpPr>
            <p:nvPr/>
          </p:nvGrpSpPr>
          <p:grpSpPr bwMode="auto">
            <a:xfrm>
              <a:off x="3024" y="2448"/>
              <a:ext cx="2544" cy="1440"/>
              <a:chOff x="2880" y="2448"/>
              <a:chExt cx="2544" cy="1440"/>
            </a:xfrm>
          </p:grpSpPr>
          <p:sp>
            <p:nvSpPr>
              <p:cNvPr id="14" name="Rectangle 6"/>
              <p:cNvSpPr>
                <a:spLocks noChangeArrowheads="1"/>
              </p:cNvSpPr>
              <p:nvPr/>
            </p:nvSpPr>
            <p:spPr bwMode="auto">
              <a:xfrm>
                <a:off x="2880" y="2448"/>
                <a:ext cx="2544" cy="1440"/>
              </a:xfrm>
              <a:prstGeom prst="rect">
                <a:avLst/>
              </a:prstGeom>
              <a:solidFill>
                <a:srgbClr val="FFFFCC"/>
              </a:solidFill>
              <a:ln w="9525">
                <a:solidFill>
                  <a:srgbClr val="000000"/>
                </a:solidFill>
                <a:miter lim="800000"/>
                <a:headEnd/>
                <a:tailEnd/>
              </a:ln>
              <a:effectLst>
                <a:outerShdw dist="107763" dir="2700000" algn="ctr" rotWithShape="0">
                  <a:schemeClr val="bg2"/>
                </a:outerShdw>
              </a:effec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endParaRPr lang="es-MX" altLang="es-MX"/>
              </a:p>
            </p:txBody>
          </p:sp>
          <p:graphicFrame>
            <p:nvGraphicFramePr>
              <p:cNvPr id="15" name="Object 7"/>
              <p:cNvGraphicFramePr>
                <a:graphicFrameLocks noChangeAspect="1"/>
              </p:cNvGraphicFramePr>
              <p:nvPr/>
            </p:nvGraphicFramePr>
            <p:xfrm>
              <a:off x="3312" y="2880"/>
              <a:ext cx="1008" cy="804"/>
            </p:xfrm>
            <a:graphic>
              <a:graphicData uri="http://schemas.openxmlformats.org/presentationml/2006/ole">
                <mc:AlternateContent xmlns:mc="http://schemas.openxmlformats.org/markup-compatibility/2006">
                  <mc:Choice xmlns:v="urn:schemas-microsoft-com:vml" Requires="v">
                    <p:oleObj spid="_x0000_s14353" name="Clip" r:id="rId5" imgW="490127" imgH="401602" progId="MS_ClipArt_Gallery.2">
                      <p:embed/>
                    </p:oleObj>
                  </mc:Choice>
                  <mc:Fallback>
                    <p:oleObj name="Clip" r:id="rId5" imgW="490127" imgH="401602" progId="MS_ClipArt_Gallery.2">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12" y="2880"/>
                            <a:ext cx="1008" cy="80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6" name="AutoShape 8"/>
              <p:cNvSpPr>
                <a:spLocks noChangeArrowheads="1"/>
              </p:cNvSpPr>
              <p:nvPr/>
            </p:nvSpPr>
            <p:spPr bwMode="auto">
              <a:xfrm>
                <a:off x="3360" y="3504"/>
                <a:ext cx="96" cy="96"/>
              </a:xfrm>
              <a:prstGeom prst="hexagon">
                <a:avLst>
                  <a:gd name="adj" fmla="val 25000"/>
                  <a:gd name="vf" fmla="val 115470"/>
                </a:avLst>
              </a:prstGeom>
              <a:solidFill>
                <a:schemeClr val="accent1"/>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endParaRPr lang="es-MX" altLang="es-MX"/>
              </a:p>
            </p:txBody>
          </p:sp>
          <p:grpSp>
            <p:nvGrpSpPr>
              <p:cNvPr id="17" name="Group 9"/>
              <p:cNvGrpSpPr>
                <a:grpSpLocks/>
              </p:cNvGrpSpPr>
              <p:nvPr/>
            </p:nvGrpSpPr>
            <p:grpSpPr bwMode="auto">
              <a:xfrm>
                <a:off x="4224" y="2976"/>
                <a:ext cx="672" cy="432"/>
                <a:chOff x="4224" y="2976"/>
                <a:chExt cx="672" cy="432"/>
              </a:xfrm>
            </p:grpSpPr>
            <p:sp>
              <p:nvSpPr>
                <p:cNvPr id="22" name="Line 10"/>
                <p:cNvSpPr>
                  <a:spLocks noChangeShapeType="1"/>
                </p:cNvSpPr>
                <p:nvPr/>
              </p:nvSpPr>
              <p:spPr bwMode="auto">
                <a:xfrm>
                  <a:off x="4224" y="2976"/>
                  <a:ext cx="0" cy="336"/>
                </a:xfrm>
                <a:prstGeom prst="line">
                  <a:avLst/>
                </a:prstGeom>
                <a:noFill/>
                <a:ln w="2857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s-MX"/>
                </a:p>
              </p:txBody>
            </p:sp>
            <p:sp>
              <p:nvSpPr>
                <p:cNvPr id="23" name="Text Box 11"/>
                <p:cNvSpPr txBox="1">
                  <a:spLocks noChangeArrowheads="1"/>
                </p:cNvSpPr>
                <p:nvPr/>
              </p:nvSpPr>
              <p:spPr bwMode="auto">
                <a:xfrm>
                  <a:off x="4272" y="3120"/>
                  <a:ext cx="624"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r>
                    <a:rPr kumimoji="0" lang="es-MX" altLang="es-MX" i="0">
                      <a:solidFill>
                        <a:srgbClr val="000000"/>
                      </a:solidFill>
                    </a:rPr>
                    <a:t>20 N</a:t>
                  </a:r>
                  <a:endParaRPr kumimoji="0" lang="es-MX" altLang="es-MX">
                    <a:solidFill>
                      <a:srgbClr val="000000"/>
                    </a:solidFill>
                  </a:endParaRPr>
                </a:p>
              </p:txBody>
            </p:sp>
          </p:grpSp>
          <p:sp>
            <p:nvSpPr>
              <p:cNvPr id="18" name="Text Box 12"/>
              <p:cNvSpPr txBox="1">
                <a:spLocks noChangeArrowheads="1"/>
              </p:cNvSpPr>
              <p:nvPr/>
            </p:nvSpPr>
            <p:spPr bwMode="auto">
              <a:xfrm>
                <a:off x="3120" y="2496"/>
                <a:ext cx="2112"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r>
                  <a:rPr kumimoji="0" lang="es-MX" altLang="es-MX">
                    <a:solidFill>
                      <a:srgbClr val="000000"/>
                    </a:solidFill>
                  </a:rPr>
                  <a:t>Magnitude of force</a:t>
                </a:r>
                <a:endParaRPr kumimoji="0" lang="es-MX" altLang="es-MX" sz="3000"/>
              </a:p>
            </p:txBody>
          </p:sp>
          <p:grpSp>
            <p:nvGrpSpPr>
              <p:cNvPr id="19" name="Group 13"/>
              <p:cNvGrpSpPr>
                <a:grpSpLocks/>
              </p:cNvGrpSpPr>
              <p:nvPr/>
            </p:nvGrpSpPr>
            <p:grpSpPr bwMode="auto">
              <a:xfrm>
                <a:off x="4224" y="3264"/>
                <a:ext cx="672" cy="432"/>
                <a:chOff x="4224" y="2976"/>
                <a:chExt cx="672" cy="432"/>
              </a:xfrm>
            </p:grpSpPr>
            <p:sp>
              <p:nvSpPr>
                <p:cNvPr id="20" name="Line 14"/>
                <p:cNvSpPr>
                  <a:spLocks noChangeShapeType="1"/>
                </p:cNvSpPr>
                <p:nvPr/>
              </p:nvSpPr>
              <p:spPr bwMode="auto">
                <a:xfrm>
                  <a:off x="4224" y="2976"/>
                  <a:ext cx="0" cy="336"/>
                </a:xfrm>
                <a:prstGeom prst="line">
                  <a:avLst/>
                </a:prstGeom>
                <a:noFill/>
                <a:ln w="2857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s-MX"/>
                </a:p>
              </p:txBody>
            </p:sp>
            <p:sp>
              <p:nvSpPr>
                <p:cNvPr id="21" name="Text Box 15"/>
                <p:cNvSpPr txBox="1">
                  <a:spLocks noChangeArrowheads="1"/>
                </p:cNvSpPr>
                <p:nvPr/>
              </p:nvSpPr>
              <p:spPr bwMode="auto">
                <a:xfrm>
                  <a:off x="4272" y="3120"/>
                  <a:ext cx="624"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r>
                    <a:rPr kumimoji="0" lang="es-MX" altLang="es-MX" i="0">
                      <a:solidFill>
                        <a:srgbClr val="000000"/>
                      </a:solidFill>
                    </a:rPr>
                    <a:t>40 N</a:t>
                  </a:r>
                  <a:endParaRPr kumimoji="0" lang="es-MX" altLang="es-MX">
                    <a:solidFill>
                      <a:srgbClr val="000000"/>
                    </a:solidFill>
                  </a:endParaRPr>
                </a:p>
              </p:txBody>
            </p:sp>
          </p:grpSp>
        </p:grpSp>
        <p:grpSp>
          <p:nvGrpSpPr>
            <p:cNvPr id="11" name="Group 16"/>
            <p:cNvGrpSpPr>
              <a:grpSpLocks/>
            </p:cNvGrpSpPr>
            <p:nvPr/>
          </p:nvGrpSpPr>
          <p:grpSpPr bwMode="auto">
            <a:xfrm>
              <a:off x="384" y="2448"/>
              <a:ext cx="2544" cy="1440"/>
              <a:chOff x="384" y="2448"/>
              <a:chExt cx="2544" cy="1440"/>
            </a:xfrm>
          </p:grpSpPr>
          <p:sp>
            <p:nvSpPr>
              <p:cNvPr id="12" name="Rectangle 17"/>
              <p:cNvSpPr>
                <a:spLocks noChangeArrowheads="1"/>
              </p:cNvSpPr>
              <p:nvPr/>
            </p:nvSpPr>
            <p:spPr bwMode="auto">
              <a:xfrm>
                <a:off x="384" y="2448"/>
                <a:ext cx="2544" cy="1440"/>
              </a:xfrm>
              <a:prstGeom prst="rect">
                <a:avLst/>
              </a:prstGeom>
              <a:solidFill>
                <a:srgbClr val="FFFFCC"/>
              </a:solidFill>
              <a:ln w="9525">
                <a:solidFill>
                  <a:srgbClr val="000000"/>
                </a:solidFill>
                <a:miter lim="800000"/>
                <a:headEnd/>
                <a:tailEnd/>
              </a:ln>
              <a:effectLst>
                <a:outerShdw dist="107763" dir="2700000" algn="ctr" rotWithShape="0">
                  <a:schemeClr val="bg2"/>
                </a:outerShdw>
              </a:effec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endParaRPr lang="es-MX" altLang="es-MX"/>
              </a:p>
            </p:txBody>
          </p:sp>
          <p:sp>
            <p:nvSpPr>
              <p:cNvPr id="13" name="Text Box 18"/>
              <p:cNvSpPr txBox="1">
                <a:spLocks noChangeArrowheads="1"/>
              </p:cNvSpPr>
              <p:nvPr/>
            </p:nvSpPr>
            <p:spPr bwMode="auto">
              <a:xfrm>
                <a:off x="480" y="2544"/>
                <a:ext cx="2352" cy="128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r>
                  <a:rPr kumimoji="0" lang="es-MX" altLang="es-MX" sz="3200">
                    <a:solidFill>
                      <a:srgbClr val="000000"/>
                    </a:solidFill>
                    <a:latin typeface="Times New Roman" panose="02020603050405020304" pitchFamily="18" charset="0"/>
                  </a:rPr>
                  <a:t>The </a:t>
                </a:r>
                <a:r>
                  <a:rPr kumimoji="0" lang="es-MX" altLang="es-MX" sz="3200" i="0">
                    <a:solidFill>
                      <a:srgbClr val="000000"/>
                    </a:solidFill>
                    <a:latin typeface="Times New Roman" panose="02020603050405020304" pitchFamily="18" charset="0"/>
                  </a:rPr>
                  <a:t>40-N</a:t>
                </a:r>
                <a:r>
                  <a:rPr kumimoji="0" lang="es-MX" altLang="es-MX" sz="3200">
                    <a:solidFill>
                      <a:srgbClr val="000000"/>
                    </a:solidFill>
                    <a:latin typeface="Times New Roman" panose="02020603050405020304" pitchFamily="18" charset="0"/>
                  </a:rPr>
                  <a:t> force produces twice the torque as does  the </a:t>
                </a:r>
                <a:r>
                  <a:rPr kumimoji="0" lang="es-MX" altLang="es-MX" sz="3200" i="0">
                    <a:solidFill>
                      <a:srgbClr val="000000"/>
                    </a:solidFill>
                    <a:latin typeface="Times New Roman" panose="02020603050405020304" pitchFamily="18" charset="0"/>
                  </a:rPr>
                  <a:t>20-N</a:t>
                </a:r>
                <a:r>
                  <a:rPr kumimoji="0" lang="es-MX" altLang="es-MX" sz="3200">
                    <a:solidFill>
                      <a:srgbClr val="000000"/>
                    </a:solidFill>
                    <a:latin typeface="Times New Roman" panose="02020603050405020304" pitchFamily="18" charset="0"/>
                  </a:rPr>
                  <a:t> force.</a:t>
                </a:r>
                <a:endParaRPr kumimoji="0" lang="es-MX" altLang="es-MX" sz="3000"/>
              </a:p>
            </p:txBody>
          </p:sp>
        </p:grpSp>
      </p:grpSp>
      <p:grpSp>
        <p:nvGrpSpPr>
          <p:cNvPr id="24" name="Group 19"/>
          <p:cNvGrpSpPr>
            <a:grpSpLocks/>
          </p:cNvGrpSpPr>
          <p:nvPr/>
        </p:nvGrpSpPr>
        <p:grpSpPr bwMode="auto">
          <a:xfrm>
            <a:off x="467544" y="3068960"/>
            <a:ext cx="8229600" cy="2286000"/>
            <a:chOff x="432" y="1344"/>
            <a:chExt cx="5184" cy="1440"/>
          </a:xfrm>
        </p:grpSpPr>
        <p:sp>
          <p:nvSpPr>
            <p:cNvPr id="25" name="Rectangle 20"/>
            <p:cNvSpPr>
              <a:spLocks noChangeArrowheads="1"/>
            </p:cNvSpPr>
            <p:nvPr/>
          </p:nvSpPr>
          <p:spPr bwMode="auto">
            <a:xfrm>
              <a:off x="432" y="1344"/>
              <a:ext cx="2544" cy="1440"/>
            </a:xfrm>
            <a:prstGeom prst="rect">
              <a:avLst/>
            </a:prstGeom>
            <a:solidFill>
              <a:srgbClr val="FFFFCC"/>
            </a:solidFill>
            <a:ln w="9525">
              <a:solidFill>
                <a:srgbClr val="000000"/>
              </a:solidFill>
              <a:miter lim="800000"/>
              <a:headEnd/>
              <a:tailEnd/>
            </a:ln>
            <a:effectLst>
              <a:outerShdw dist="107763" dir="2700000" algn="ctr" rotWithShape="0">
                <a:schemeClr val="bg2"/>
              </a:outerShdw>
            </a:effec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endParaRPr lang="es-MX" altLang="es-MX"/>
            </a:p>
          </p:txBody>
        </p:sp>
        <p:sp>
          <p:nvSpPr>
            <p:cNvPr id="26" name="Text Box 21"/>
            <p:cNvSpPr txBox="1">
              <a:spLocks noChangeArrowheads="1"/>
            </p:cNvSpPr>
            <p:nvPr/>
          </p:nvSpPr>
          <p:spPr bwMode="auto">
            <a:xfrm>
              <a:off x="528" y="1440"/>
              <a:ext cx="2352" cy="128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r>
                <a:rPr kumimoji="0" lang="es-MX" altLang="es-MX" sz="3200">
                  <a:solidFill>
                    <a:srgbClr val="000000"/>
                  </a:solidFill>
                  <a:latin typeface="Times New Roman" panose="02020603050405020304" pitchFamily="18" charset="0"/>
                </a:rPr>
                <a:t>Each of the </a:t>
              </a:r>
              <a:r>
                <a:rPr kumimoji="0" lang="es-MX" altLang="es-MX" sz="3200" i="0">
                  <a:solidFill>
                    <a:srgbClr val="000000"/>
                  </a:solidFill>
                  <a:latin typeface="Times New Roman" panose="02020603050405020304" pitchFamily="18" charset="0"/>
                </a:rPr>
                <a:t>20-N </a:t>
              </a:r>
              <a:r>
                <a:rPr kumimoji="0" lang="es-MX" altLang="es-MX" sz="3200">
                  <a:solidFill>
                    <a:srgbClr val="000000"/>
                  </a:solidFill>
                  <a:latin typeface="Times New Roman" panose="02020603050405020304" pitchFamily="18" charset="0"/>
                </a:rPr>
                <a:t>forces has a different torque due to the direction of force</a:t>
              </a:r>
              <a:r>
                <a:rPr kumimoji="0" lang="es-MX" altLang="es-MX" sz="3200" i="0">
                  <a:solidFill>
                    <a:srgbClr val="000000"/>
                  </a:solidFill>
                  <a:latin typeface="Times New Roman" panose="02020603050405020304" pitchFamily="18" charset="0"/>
                </a:rPr>
                <a:t>.</a:t>
              </a:r>
              <a:endParaRPr kumimoji="0" lang="es-MX" altLang="es-MX" sz="3000"/>
            </a:p>
          </p:txBody>
        </p:sp>
        <p:grpSp>
          <p:nvGrpSpPr>
            <p:cNvPr id="27" name="Group 22"/>
            <p:cNvGrpSpPr>
              <a:grpSpLocks/>
            </p:cNvGrpSpPr>
            <p:nvPr/>
          </p:nvGrpSpPr>
          <p:grpSpPr bwMode="auto">
            <a:xfrm>
              <a:off x="3072" y="1344"/>
              <a:ext cx="2544" cy="1440"/>
              <a:chOff x="3072" y="1344"/>
              <a:chExt cx="2544" cy="1440"/>
            </a:xfrm>
          </p:grpSpPr>
          <p:sp>
            <p:nvSpPr>
              <p:cNvPr id="28" name="Rectangle 23"/>
              <p:cNvSpPr>
                <a:spLocks noChangeArrowheads="1"/>
              </p:cNvSpPr>
              <p:nvPr/>
            </p:nvSpPr>
            <p:spPr bwMode="auto">
              <a:xfrm>
                <a:off x="3072" y="1344"/>
                <a:ext cx="2544" cy="1440"/>
              </a:xfrm>
              <a:prstGeom prst="rect">
                <a:avLst/>
              </a:prstGeom>
              <a:solidFill>
                <a:srgbClr val="FFFFCC"/>
              </a:solidFill>
              <a:ln w="9525">
                <a:solidFill>
                  <a:srgbClr val="000000"/>
                </a:solidFill>
                <a:miter lim="800000"/>
                <a:headEnd/>
                <a:tailEnd/>
              </a:ln>
              <a:effectLst>
                <a:outerShdw dist="107763" dir="2700000" algn="ctr" rotWithShape="0">
                  <a:schemeClr val="bg2"/>
                </a:outerShdw>
              </a:effec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endParaRPr lang="es-MX" altLang="es-MX"/>
              </a:p>
            </p:txBody>
          </p:sp>
          <p:sp>
            <p:nvSpPr>
              <p:cNvPr id="29" name="Line 24"/>
              <p:cNvSpPr>
                <a:spLocks noChangeShapeType="1"/>
              </p:cNvSpPr>
              <p:nvPr/>
            </p:nvSpPr>
            <p:spPr bwMode="auto">
              <a:xfrm>
                <a:off x="4464" y="2016"/>
                <a:ext cx="0" cy="480"/>
              </a:xfrm>
              <a:prstGeom prst="line">
                <a:avLst/>
              </a:prstGeom>
              <a:noFill/>
              <a:ln w="2857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s-MX"/>
              </a:p>
            </p:txBody>
          </p:sp>
          <p:graphicFrame>
            <p:nvGraphicFramePr>
              <p:cNvPr id="30" name="Object 25"/>
              <p:cNvGraphicFramePr>
                <a:graphicFrameLocks noChangeAspect="1"/>
              </p:cNvGraphicFramePr>
              <p:nvPr/>
            </p:nvGraphicFramePr>
            <p:xfrm>
              <a:off x="3552" y="1872"/>
              <a:ext cx="1008" cy="804"/>
            </p:xfrm>
            <a:graphic>
              <a:graphicData uri="http://schemas.openxmlformats.org/presentationml/2006/ole">
                <mc:AlternateContent xmlns:mc="http://schemas.openxmlformats.org/markup-compatibility/2006">
                  <mc:Choice xmlns:v="urn:schemas-microsoft-com:vml" Requires="v">
                    <p:oleObj spid="_x0000_s14354" name="Clip" r:id="rId7" imgW="490127" imgH="401602" progId="MS_ClipArt_Gallery.2">
                      <p:embed/>
                    </p:oleObj>
                  </mc:Choice>
                  <mc:Fallback>
                    <p:oleObj name="Clip" r:id="rId7" imgW="490127" imgH="401602" progId="MS_ClipArt_Gallery.2">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52" y="1872"/>
                            <a:ext cx="1008" cy="80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 name="AutoShape 26"/>
              <p:cNvSpPr>
                <a:spLocks noChangeArrowheads="1"/>
              </p:cNvSpPr>
              <p:nvPr/>
            </p:nvSpPr>
            <p:spPr bwMode="auto">
              <a:xfrm>
                <a:off x="3600" y="2496"/>
                <a:ext cx="96" cy="96"/>
              </a:xfrm>
              <a:prstGeom prst="hexagon">
                <a:avLst>
                  <a:gd name="adj" fmla="val 25000"/>
                  <a:gd name="vf" fmla="val 115470"/>
                </a:avLst>
              </a:prstGeom>
              <a:solidFill>
                <a:schemeClr val="accent1"/>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endParaRPr lang="es-MX" altLang="es-MX"/>
              </a:p>
            </p:txBody>
          </p:sp>
          <p:sp>
            <p:nvSpPr>
              <p:cNvPr id="32" name="Text Box 27"/>
              <p:cNvSpPr txBox="1">
                <a:spLocks noChangeArrowheads="1"/>
              </p:cNvSpPr>
              <p:nvPr/>
            </p:nvSpPr>
            <p:spPr bwMode="auto">
              <a:xfrm>
                <a:off x="4368" y="2448"/>
                <a:ext cx="624"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r>
                  <a:rPr kumimoji="0" lang="es-MX" altLang="es-MX" i="0">
                    <a:solidFill>
                      <a:srgbClr val="000000"/>
                    </a:solidFill>
                  </a:rPr>
                  <a:t>20 N</a:t>
                </a:r>
                <a:endParaRPr kumimoji="0" lang="es-MX" altLang="es-MX">
                  <a:solidFill>
                    <a:srgbClr val="000000"/>
                  </a:solidFill>
                </a:endParaRPr>
              </a:p>
            </p:txBody>
          </p:sp>
          <p:sp>
            <p:nvSpPr>
              <p:cNvPr id="33" name="Text Box 28"/>
              <p:cNvSpPr txBox="1">
                <a:spLocks noChangeArrowheads="1"/>
              </p:cNvSpPr>
              <p:nvPr/>
            </p:nvSpPr>
            <p:spPr bwMode="auto">
              <a:xfrm>
                <a:off x="3216" y="1440"/>
                <a:ext cx="2112"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r>
                  <a:rPr kumimoji="0" lang="es-MX" altLang="es-MX">
                    <a:solidFill>
                      <a:srgbClr val="000000"/>
                    </a:solidFill>
                  </a:rPr>
                  <a:t>Direction of Force</a:t>
                </a:r>
                <a:endParaRPr kumimoji="0" lang="es-MX" altLang="es-MX" sz="3000"/>
              </a:p>
            </p:txBody>
          </p:sp>
          <p:sp>
            <p:nvSpPr>
              <p:cNvPr id="34" name="Line 29"/>
              <p:cNvSpPr>
                <a:spLocks noChangeShapeType="1"/>
              </p:cNvSpPr>
              <p:nvPr/>
            </p:nvSpPr>
            <p:spPr bwMode="auto">
              <a:xfrm>
                <a:off x="4464" y="1920"/>
                <a:ext cx="336" cy="480"/>
              </a:xfrm>
              <a:prstGeom prst="line">
                <a:avLst/>
              </a:prstGeom>
              <a:noFill/>
              <a:ln w="381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s-MX"/>
              </a:p>
            </p:txBody>
          </p:sp>
          <p:sp>
            <p:nvSpPr>
              <p:cNvPr id="35" name="Line 30"/>
              <p:cNvSpPr>
                <a:spLocks noChangeShapeType="1"/>
              </p:cNvSpPr>
              <p:nvPr/>
            </p:nvSpPr>
            <p:spPr bwMode="auto">
              <a:xfrm flipH="1" flipV="1">
                <a:off x="3936" y="1824"/>
                <a:ext cx="528" cy="96"/>
              </a:xfrm>
              <a:prstGeom prst="line">
                <a:avLst/>
              </a:prstGeom>
              <a:noFill/>
              <a:ln w="2857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s-MX"/>
              </a:p>
            </p:txBody>
          </p:sp>
          <p:sp>
            <p:nvSpPr>
              <p:cNvPr id="36" name="Text Box 31"/>
              <p:cNvSpPr txBox="1">
                <a:spLocks noChangeArrowheads="1"/>
              </p:cNvSpPr>
              <p:nvPr/>
            </p:nvSpPr>
            <p:spPr bwMode="auto">
              <a:xfrm>
                <a:off x="3408" y="1776"/>
                <a:ext cx="624"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r>
                  <a:rPr kumimoji="0" lang="es-MX" altLang="es-MX" i="0">
                    <a:solidFill>
                      <a:srgbClr val="000000"/>
                    </a:solidFill>
                  </a:rPr>
                  <a:t>20 N</a:t>
                </a:r>
                <a:endParaRPr kumimoji="0" lang="es-MX" altLang="es-MX">
                  <a:solidFill>
                    <a:srgbClr val="000000"/>
                  </a:solidFill>
                </a:endParaRPr>
              </a:p>
            </p:txBody>
          </p:sp>
          <p:sp>
            <p:nvSpPr>
              <p:cNvPr id="37" name="Text Box 32"/>
              <p:cNvSpPr txBox="1">
                <a:spLocks noChangeArrowheads="1"/>
              </p:cNvSpPr>
              <p:nvPr/>
            </p:nvSpPr>
            <p:spPr bwMode="auto">
              <a:xfrm>
                <a:off x="4128" y="2112"/>
                <a:ext cx="336"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r>
                  <a:rPr kumimoji="0" lang="es-MX" altLang="es-MX">
                    <a:solidFill>
                      <a:srgbClr val="000000"/>
                    </a:solidFill>
                    <a:latin typeface="Symbol" panose="05050102010706020507" pitchFamily="18" charset="2"/>
                  </a:rPr>
                  <a:t>q</a:t>
                </a:r>
                <a:endParaRPr kumimoji="0" lang="es-MX" altLang="es-MX" sz="3000">
                  <a:latin typeface="Symbol" panose="05050102010706020507" pitchFamily="18" charset="2"/>
                </a:endParaRPr>
              </a:p>
            </p:txBody>
          </p:sp>
          <p:sp>
            <p:nvSpPr>
              <p:cNvPr id="38" name="Text Box 33"/>
              <p:cNvSpPr txBox="1">
                <a:spLocks noChangeArrowheads="1"/>
              </p:cNvSpPr>
              <p:nvPr/>
            </p:nvSpPr>
            <p:spPr bwMode="auto">
              <a:xfrm>
                <a:off x="3984" y="1824"/>
                <a:ext cx="336"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r>
                  <a:rPr kumimoji="0" lang="es-MX" altLang="es-MX">
                    <a:solidFill>
                      <a:srgbClr val="000000"/>
                    </a:solidFill>
                    <a:latin typeface="Symbol" panose="05050102010706020507" pitchFamily="18" charset="2"/>
                  </a:rPr>
                  <a:t>q</a:t>
                </a:r>
                <a:endParaRPr kumimoji="0" lang="es-MX" altLang="es-MX" sz="3000">
                  <a:latin typeface="Symbol" panose="05050102010706020507" pitchFamily="18" charset="2"/>
                </a:endParaRPr>
              </a:p>
            </p:txBody>
          </p:sp>
          <p:sp>
            <p:nvSpPr>
              <p:cNvPr id="39" name="Text Box 34"/>
              <p:cNvSpPr txBox="1">
                <a:spLocks noChangeArrowheads="1"/>
              </p:cNvSpPr>
              <p:nvPr/>
            </p:nvSpPr>
            <p:spPr bwMode="auto">
              <a:xfrm>
                <a:off x="4752" y="2064"/>
                <a:ext cx="624"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r>
                  <a:rPr kumimoji="0" lang="es-MX" altLang="es-MX" i="0">
                    <a:solidFill>
                      <a:srgbClr val="000000"/>
                    </a:solidFill>
                  </a:rPr>
                  <a:t>20 N</a:t>
                </a:r>
                <a:endParaRPr kumimoji="0" lang="es-MX" altLang="es-MX">
                  <a:solidFill>
                    <a:srgbClr val="000000"/>
                  </a:solidFill>
                </a:endParaRPr>
              </a:p>
            </p:txBody>
          </p:sp>
        </p:grpSp>
      </p:grpSp>
      <p:grpSp>
        <p:nvGrpSpPr>
          <p:cNvPr id="40" name="Group 35"/>
          <p:cNvGrpSpPr>
            <a:grpSpLocks/>
          </p:cNvGrpSpPr>
          <p:nvPr/>
        </p:nvGrpSpPr>
        <p:grpSpPr bwMode="auto">
          <a:xfrm>
            <a:off x="467544" y="3015208"/>
            <a:ext cx="8229600" cy="2286000"/>
            <a:chOff x="432" y="2880"/>
            <a:chExt cx="5184" cy="1440"/>
          </a:xfrm>
        </p:grpSpPr>
        <p:sp>
          <p:nvSpPr>
            <p:cNvPr id="41" name="Rectangle 36"/>
            <p:cNvSpPr>
              <a:spLocks noChangeArrowheads="1"/>
            </p:cNvSpPr>
            <p:nvPr/>
          </p:nvSpPr>
          <p:spPr bwMode="auto">
            <a:xfrm>
              <a:off x="3072" y="2880"/>
              <a:ext cx="2544" cy="1440"/>
            </a:xfrm>
            <a:prstGeom prst="rect">
              <a:avLst/>
            </a:prstGeom>
            <a:solidFill>
              <a:srgbClr val="FFFFCC"/>
            </a:solidFill>
            <a:ln w="9525">
              <a:solidFill>
                <a:srgbClr val="000000"/>
              </a:solidFill>
              <a:miter lim="800000"/>
              <a:headEnd/>
              <a:tailEnd/>
            </a:ln>
            <a:effectLst>
              <a:outerShdw dist="107763" dir="2700000" algn="ctr" rotWithShape="0">
                <a:schemeClr val="bg2"/>
              </a:outerShdw>
            </a:effec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endParaRPr lang="es-MX" altLang="es-MX"/>
            </a:p>
          </p:txBody>
        </p:sp>
        <p:graphicFrame>
          <p:nvGraphicFramePr>
            <p:cNvPr id="42" name="Object 37"/>
            <p:cNvGraphicFramePr>
              <a:graphicFrameLocks noChangeAspect="1"/>
            </p:cNvGraphicFramePr>
            <p:nvPr/>
          </p:nvGraphicFramePr>
          <p:xfrm>
            <a:off x="3504" y="3264"/>
            <a:ext cx="1008" cy="804"/>
          </p:xfrm>
          <a:graphic>
            <a:graphicData uri="http://schemas.openxmlformats.org/presentationml/2006/ole">
              <mc:AlternateContent xmlns:mc="http://schemas.openxmlformats.org/markup-compatibility/2006">
                <mc:Choice xmlns:v="urn:schemas-microsoft-com:vml" Requires="v">
                  <p:oleObj spid="_x0000_s14355" name="Clip" r:id="rId8" imgW="490127" imgH="401602" progId="MS_ClipArt_Gallery.2">
                    <p:embed/>
                  </p:oleObj>
                </mc:Choice>
                <mc:Fallback>
                  <p:oleObj name="Clip" r:id="rId8" imgW="490127" imgH="401602" progId="MS_ClipArt_Gallery.2">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04" y="3264"/>
                          <a:ext cx="1008" cy="80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3" name="AutoShape 38"/>
            <p:cNvSpPr>
              <a:spLocks noChangeArrowheads="1"/>
            </p:cNvSpPr>
            <p:nvPr/>
          </p:nvSpPr>
          <p:spPr bwMode="auto">
            <a:xfrm>
              <a:off x="3552" y="3888"/>
              <a:ext cx="96" cy="96"/>
            </a:xfrm>
            <a:prstGeom prst="hexagon">
              <a:avLst>
                <a:gd name="adj" fmla="val 25000"/>
                <a:gd name="vf" fmla="val 115470"/>
              </a:avLst>
            </a:prstGeom>
            <a:solidFill>
              <a:schemeClr val="accent1"/>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endParaRPr lang="es-MX" altLang="es-MX"/>
            </a:p>
          </p:txBody>
        </p:sp>
        <p:sp>
          <p:nvSpPr>
            <p:cNvPr id="44" name="Text Box 39"/>
            <p:cNvSpPr txBox="1">
              <a:spLocks noChangeArrowheads="1"/>
            </p:cNvSpPr>
            <p:nvPr/>
          </p:nvSpPr>
          <p:spPr bwMode="auto">
            <a:xfrm>
              <a:off x="4656" y="3552"/>
              <a:ext cx="624"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r>
                <a:rPr kumimoji="0" lang="es-MX" altLang="es-MX" i="0">
                  <a:solidFill>
                    <a:srgbClr val="000000"/>
                  </a:solidFill>
                </a:rPr>
                <a:t>20 N</a:t>
              </a:r>
              <a:endParaRPr kumimoji="0" lang="es-MX" altLang="es-MX">
                <a:solidFill>
                  <a:srgbClr val="000000"/>
                </a:solidFill>
              </a:endParaRPr>
            </a:p>
          </p:txBody>
        </p:sp>
        <p:sp>
          <p:nvSpPr>
            <p:cNvPr id="45" name="Text Box 40"/>
            <p:cNvSpPr txBox="1">
              <a:spLocks noChangeArrowheads="1"/>
            </p:cNvSpPr>
            <p:nvPr/>
          </p:nvSpPr>
          <p:spPr bwMode="auto">
            <a:xfrm>
              <a:off x="3312" y="2928"/>
              <a:ext cx="2112"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r>
                <a:rPr kumimoji="0" lang="es-MX" altLang="es-MX">
                  <a:solidFill>
                    <a:srgbClr val="000000"/>
                  </a:solidFill>
                </a:rPr>
                <a:t>Ubicación de fuerza</a:t>
              </a:r>
              <a:endParaRPr kumimoji="0" lang="es-MX" altLang="es-MX" sz="3000"/>
            </a:p>
          </p:txBody>
        </p:sp>
        <p:sp>
          <p:nvSpPr>
            <p:cNvPr id="46" name="Rectangle 41"/>
            <p:cNvSpPr>
              <a:spLocks noChangeArrowheads="1"/>
            </p:cNvSpPr>
            <p:nvPr/>
          </p:nvSpPr>
          <p:spPr bwMode="auto">
            <a:xfrm>
              <a:off x="432" y="2880"/>
              <a:ext cx="2544" cy="1440"/>
            </a:xfrm>
            <a:prstGeom prst="rect">
              <a:avLst/>
            </a:prstGeom>
            <a:solidFill>
              <a:srgbClr val="FFFFCC"/>
            </a:solidFill>
            <a:ln w="9525">
              <a:solidFill>
                <a:srgbClr val="000000"/>
              </a:solidFill>
              <a:miter lim="800000"/>
              <a:headEnd/>
              <a:tailEnd/>
            </a:ln>
            <a:effectLst>
              <a:outerShdw dist="107763" dir="2700000" algn="ctr" rotWithShape="0">
                <a:schemeClr val="bg2"/>
              </a:outerShdw>
            </a:effec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endParaRPr lang="es-MX" altLang="es-MX"/>
            </a:p>
          </p:txBody>
        </p:sp>
        <p:sp>
          <p:nvSpPr>
            <p:cNvPr id="47" name="Text Box 42"/>
            <p:cNvSpPr txBox="1">
              <a:spLocks noChangeArrowheads="1"/>
            </p:cNvSpPr>
            <p:nvPr/>
          </p:nvSpPr>
          <p:spPr bwMode="auto">
            <a:xfrm>
              <a:off x="528" y="2958"/>
              <a:ext cx="2352" cy="12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r>
                <a:rPr kumimoji="0" lang="es-MX" altLang="es-MX" sz="3000" dirty="0">
                  <a:solidFill>
                    <a:srgbClr val="000000"/>
                  </a:solidFill>
                  <a:latin typeface="Times New Roman" panose="02020603050405020304" pitchFamily="18" charset="0"/>
                </a:rPr>
                <a:t>Las fuerzas más cercanas al extremo de la llave tienen mayores momentos de torsión.</a:t>
              </a:r>
              <a:endParaRPr kumimoji="0" lang="es-MX" altLang="es-MX" sz="3000" dirty="0"/>
            </a:p>
          </p:txBody>
        </p:sp>
        <p:sp>
          <p:nvSpPr>
            <p:cNvPr id="48" name="Line 43"/>
            <p:cNvSpPr>
              <a:spLocks noChangeShapeType="1"/>
            </p:cNvSpPr>
            <p:nvPr/>
          </p:nvSpPr>
          <p:spPr bwMode="auto">
            <a:xfrm>
              <a:off x="4416" y="3408"/>
              <a:ext cx="192" cy="288"/>
            </a:xfrm>
            <a:prstGeom prst="line">
              <a:avLst/>
            </a:prstGeom>
            <a:noFill/>
            <a:ln w="2857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s-MX"/>
            </a:p>
          </p:txBody>
        </p:sp>
        <p:sp>
          <p:nvSpPr>
            <p:cNvPr id="49" name="Line 44"/>
            <p:cNvSpPr>
              <a:spLocks noChangeShapeType="1"/>
            </p:cNvSpPr>
            <p:nvPr/>
          </p:nvSpPr>
          <p:spPr bwMode="auto">
            <a:xfrm>
              <a:off x="3984" y="3744"/>
              <a:ext cx="192" cy="288"/>
            </a:xfrm>
            <a:prstGeom prst="line">
              <a:avLst/>
            </a:prstGeom>
            <a:noFill/>
            <a:ln w="2857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s-MX"/>
            </a:p>
          </p:txBody>
        </p:sp>
        <p:sp>
          <p:nvSpPr>
            <p:cNvPr id="50" name="Text Box 45"/>
            <p:cNvSpPr txBox="1">
              <a:spLocks noChangeArrowheads="1"/>
            </p:cNvSpPr>
            <p:nvPr/>
          </p:nvSpPr>
          <p:spPr bwMode="auto">
            <a:xfrm>
              <a:off x="4080" y="3984"/>
              <a:ext cx="624"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r>
                <a:rPr kumimoji="0" lang="es-MX" altLang="es-MX" i="0">
                  <a:solidFill>
                    <a:srgbClr val="000000"/>
                  </a:solidFill>
                </a:rPr>
                <a:t>20 N</a:t>
              </a:r>
              <a:endParaRPr kumimoji="0" lang="es-MX" altLang="es-MX">
                <a:solidFill>
                  <a:srgbClr val="000000"/>
                </a:solidFill>
              </a:endParaRPr>
            </a:p>
          </p:txBody>
        </p:sp>
        <p:sp>
          <p:nvSpPr>
            <p:cNvPr id="51" name="Line 46"/>
            <p:cNvSpPr>
              <a:spLocks noChangeShapeType="1"/>
            </p:cNvSpPr>
            <p:nvPr/>
          </p:nvSpPr>
          <p:spPr bwMode="auto">
            <a:xfrm>
              <a:off x="4224" y="3600"/>
              <a:ext cx="192" cy="288"/>
            </a:xfrm>
            <a:prstGeom prst="line">
              <a:avLst/>
            </a:prstGeom>
            <a:noFill/>
            <a:ln w="2857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s-MX"/>
            </a:p>
          </p:txBody>
        </p:sp>
        <p:sp>
          <p:nvSpPr>
            <p:cNvPr id="52" name="Text Box 47"/>
            <p:cNvSpPr txBox="1">
              <a:spLocks noChangeArrowheads="1"/>
            </p:cNvSpPr>
            <p:nvPr/>
          </p:nvSpPr>
          <p:spPr bwMode="auto">
            <a:xfrm>
              <a:off x="4368" y="3744"/>
              <a:ext cx="624"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r>
                <a:rPr kumimoji="0" lang="es-MX" altLang="es-MX" i="0">
                  <a:solidFill>
                    <a:srgbClr val="000000"/>
                  </a:solidFill>
                </a:rPr>
                <a:t>20 N</a:t>
              </a:r>
              <a:endParaRPr kumimoji="0" lang="es-MX" altLang="es-MX">
                <a:solidFill>
                  <a:srgbClr val="000000"/>
                </a:solidFill>
              </a:endParaRPr>
            </a:p>
          </p:txBody>
        </p:sp>
      </p:grpSp>
    </p:spTree>
    <p:extLst>
      <p:ext uri="{BB962C8B-B14F-4D97-AF65-F5344CB8AC3E}">
        <p14:creationId xmlns:p14="http://schemas.microsoft.com/office/powerpoint/2010/main" val="14960306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right)">
                                      <p:cBhvr>
                                        <p:cTn id="7" dur="500"/>
                                        <p:tgtEl>
                                          <p:spTgt spid="9"/>
                                        </p:tgtEl>
                                      </p:cBhvr>
                                    </p:animEffect>
                                  </p:childTnLst>
                                  <p:subTnLst>
                                    <p:set>
                                      <p:cBhvr override="childStyle">
                                        <p:cTn dur="1" fill="hold" display="0" masterRel="nextClick" afterEffect="1"/>
                                        <p:tgtEl>
                                          <p:spTgt spid="9"/>
                                        </p:tgtEl>
                                        <p:attrNameLst>
                                          <p:attrName>style.visibility</p:attrName>
                                        </p:attrNameLst>
                                      </p:cBhvr>
                                      <p:to>
                                        <p:strVal val="hidden"/>
                                      </p:to>
                                    </p:set>
                                    <p:audio>
                                      <p:cMediaNode>
                                        <p:cTn display="0" masterRel="sameClick">
                                          <p:stCondLst>
                                            <p:cond evt="begin" delay="0">
                                              <p:tn val="5"/>
                                            </p:cond>
                                          </p:stCondLst>
                                          <p:endCondLst>
                                            <p:cond evt="onStopAudio" delay="0">
                                              <p:tgtEl>
                                                <p:sldTgt/>
                                              </p:tgtEl>
                                            </p:cond>
                                          </p:endCondLst>
                                        </p:cTn>
                                        <p:tgtEl>
                                          <p:sndTgt r:embed="rId3" name="Jungle Menu Command.wav"/>
                                        </p:tgtEl>
                                      </p:cMediaNode>
                                    </p:audio>
                                  </p:sub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dissolve">
                                      <p:cBhvr>
                                        <p:cTn id="12" dur="500"/>
                                        <p:tgtEl>
                                          <p:spTgt spid="24"/>
                                        </p:tgtEl>
                                      </p:cBhvr>
                                    </p:animEffect>
                                  </p:childTnLst>
                                  <p:subTnLst>
                                    <p:set>
                                      <p:cBhvr override="childStyle">
                                        <p:cTn dur="1" fill="hold" display="0" masterRel="nextClick" afterEffect="1"/>
                                        <p:tgtEl>
                                          <p:spTgt spid="24"/>
                                        </p:tgtEl>
                                        <p:attrNameLst>
                                          <p:attrName>style.visibility</p:attrName>
                                        </p:attrNameLst>
                                      </p:cBhvr>
                                      <p:to>
                                        <p:strVal val="hidden"/>
                                      </p:to>
                                    </p:set>
                                    <p:audio>
                                      <p:cMediaNode>
                                        <p:cTn display="0" masterRel="sameClick">
                                          <p:stCondLst>
                                            <p:cond evt="begin" delay="0">
                                              <p:tn val="10"/>
                                            </p:cond>
                                          </p:stCondLst>
                                          <p:endCondLst>
                                            <p:cond evt="onStopAudio" delay="0">
                                              <p:tgtEl>
                                                <p:sldTgt/>
                                              </p:tgtEl>
                                            </p:cond>
                                          </p:endCondLst>
                                        </p:cTn>
                                        <p:tgtEl>
                                          <p:sndTgt r:embed="rId3" name="Jungle Menu Command.wav"/>
                                        </p:tgtEl>
                                      </p:cMediaNode>
                                    </p:audio>
                                  </p:sub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dissolve">
                                      <p:cBhvr>
                                        <p:cTn id="17" dur="500"/>
                                        <p:tgtEl>
                                          <p:spTgt spid="40"/>
                                        </p:tgtEl>
                                      </p:cBhvr>
                                    </p:animEffect>
                                  </p:childTnLst>
                                  <p:subTnLst>
                                    <p:audio>
                                      <p:cMediaNode>
                                        <p:cTn display="0" masterRel="sameClick">
                                          <p:stCondLst>
                                            <p:cond evt="begin" delay="0">
                                              <p:tn val="15"/>
                                            </p:cond>
                                          </p:stCondLst>
                                          <p:endCondLst>
                                            <p:cond evt="onStopAudio" delay="0">
                                              <p:tgtEl>
                                                <p:sldTgt/>
                                              </p:tgtEl>
                                            </p:cond>
                                          </p:endCondLst>
                                        </p:cTn>
                                        <p:tgtEl>
                                          <p:sndTgt r:embed="rId3" name="Jungle Menu Command.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l="-17000" r="-17000"/>
          </a:stretch>
        </a:blipFill>
        <a:effectLst/>
      </p:bgPr>
    </p:bg>
    <p:spTree>
      <p:nvGrpSpPr>
        <p:cNvPr id="1" name=""/>
        <p:cNvGrpSpPr/>
        <p:nvPr/>
      </p:nvGrpSpPr>
      <p:grpSpPr>
        <a:xfrm>
          <a:off x="0" y="0"/>
          <a:ext cx="0" cy="0"/>
          <a:chOff x="0" y="0"/>
          <a:chExt cx="0" cy="0"/>
        </a:xfrm>
      </p:grpSpPr>
      <p:sp>
        <p:nvSpPr>
          <p:cNvPr id="6" name="3 Título"/>
          <p:cNvSpPr>
            <a:spLocks noGrp="1"/>
          </p:cNvSpPr>
          <p:nvPr>
            <p:ph type="title"/>
          </p:nvPr>
        </p:nvSpPr>
        <p:spPr>
          <a:xfrm>
            <a:off x="467544" y="260648"/>
            <a:ext cx="8229600" cy="997279"/>
          </a:xfrm>
          <a:solidFill>
            <a:schemeClr val="accent3"/>
          </a:solidFill>
        </p:spPr>
        <p:style>
          <a:lnRef idx="3">
            <a:schemeClr val="lt1"/>
          </a:lnRef>
          <a:fillRef idx="1">
            <a:schemeClr val="accent5"/>
          </a:fillRef>
          <a:effectRef idx="1">
            <a:schemeClr val="accent5"/>
          </a:effectRef>
          <a:fontRef idx="minor">
            <a:schemeClr val="lt1"/>
          </a:fontRef>
        </p:style>
        <p:txBody>
          <a:bodyPr>
            <a:normAutofit fontScale="90000"/>
          </a:bodyPr>
          <a:lstStyle/>
          <a:p>
            <a:r>
              <a:rPr lang="es-MX" sz="3600" b="1" dirty="0" smtClean="0">
                <a:solidFill>
                  <a:schemeClr val="tx1"/>
                </a:solidFill>
                <a:latin typeface="Arial" pitchFamily="34" charset="0"/>
                <a:cs typeface="Arial" pitchFamily="34" charset="0"/>
              </a:rPr>
              <a:t>Unidades para el momento de torsión</a:t>
            </a:r>
            <a:endParaRPr lang="es-MX" sz="3600" b="1" dirty="0">
              <a:solidFill>
                <a:schemeClr val="tx1"/>
              </a:solidFill>
              <a:latin typeface="Arial" pitchFamily="34" charset="0"/>
              <a:cs typeface="Arial" pitchFamily="34" charset="0"/>
            </a:endParaRPr>
          </a:p>
        </p:txBody>
      </p:sp>
      <p:sp>
        <p:nvSpPr>
          <p:cNvPr id="4" name="7 CuadroTexto"/>
          <p:cNvSpPr txBox="1"/>
          <p:nvPr/>
        </p:nvSpPr>
        <p:spPr>
          <a:xfrm>
            <a:off x="516972" y="1412776"/>
            <a:ext cx="8136904" cy="4124206"/>
          </a:xfrm>
          <a:prstGeom prst="rect">
            <a:avLst/>
          </a:prstGeom>
          <a:ln>
            <a:solidFill>
              <a:schemeClr val="accent3"/>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s-MX" altLang="es-MX" sz="2600" dirty="0" smtClean="0">
                <a:solidFill>
                  <a:schemeClr val="tx1"/>
                </a:solidFill>
              </a:rPr>
              <a:t>El </a:t>
            </a:r>
            <a:r>
              <a:rPr lang="es-MX" altLang="es-MX" sz="2600" dirty="0">
                <a:solidFill>
                  <a:schemeClr val="tx1"/>
                </a:solidFill>
              </a:rPr>
              <a:t>momento de torsión es proporcional a la magnitud de F y a la distancia r desde el eje. Por tanto, una fórmula tentativa puede ser:</a:t>
            </a:r>
          </a:p>
          <a:p>
            <a:pPr algn="just"/>
            <a:endParaRPr lang="es-MX" altLang="es-MX" sz="2500" dirty="0" smtClean="0">
              <a:solidFill>
                <a:schemeClr val="tx1"/>
              </a:solidFill>
              <a:latin typeface="Britannic Bold" panose="020B0903060703020204" pitchFamily="34" charset="0"/>
            </a:endParaRPr>
          </a:p>
          <a:p>
            <a:pPr algn="just"/>
            <a:endParaRPr lang="es-MX" altLang="es-MX" sz="2100" dirty="0" smtClean="0">
              <a:solidFill>
                <a:schemeClr val="tx1"/>
              </a:solidFill>
              <a:latin typeface="Britannic Bold" panose="020B0903060703020204" pitchFamily="34" charset="0"/>
            </a:endParaRPr>
          </a:p>
          <a:p>
            <a:pPr algn="just"/>
            <a:endParaRPr lang="es-MX" altLang="es-MX" sz="2100" dirty="0">
              <a:solidFill>
                <a:schemeClr val="tx1"/>
              </a:solidFill>
              <a:latin typeface="Britannic Bold" panose="020B0903060703020204" pitchFamily="34" charset="0"/>
            </a:endParaRPr>
          </a:p>
          <a:p>
            <a:pPr algn="just"/>
            <a:endParaRPr lang="es-MX" altLang="es-MX" sz="2100" dirty="0" smtClean="0">
              <a:solidFill>
                <a:schemeClr val="tx1"/>
              </a:solidFill>
              <a:latin typeface="Britannic Bold" panose="020B0903060703020204" pitchFamily="34" charset="0"/>
            </a:endParaRPr>
          </a:p>
          <a:p>
            <a:pPr algn="just"/>
            <a:endParaRPr lang="es-MX" altLang="es-MX" sz="2100" dirty="0" smtClean="0">
              <a:solidFill>
                <a:schemeClr val="tx1"/>
              </a:solidFill>
              <a:latin typeface="Britannic Bold" panose="020B0903060703020204" pitchFamily="34" charset="0"/>
            </a:endParaRPr>
          </a:p>
          <a:p>
            <a:pPr algn="just"/>
            <a:endParaRPr lang="es-MX" altLang="es-MX" sz="2500" dirty="0" smtClean="0"/>
          </a:p>
          <a:p>
            <a:pPr algn="just"/>
            <a:endParaRPr lang="es-MX" altLang="es-MX" sz="2500" dirty="0" smtClean="0"/>
          </a:p>
          <a:p>
            <a:pPr algn="just">
              <a:buFont typeface="Wingdings" panose="05000000000000000000" pitchFamily="2" charset="2"/>
              <a:buChar char="Ø"/>
            </a:pPr>
            <a:endParaRPr lang="es-MX" altLang="es-MX" sz="2500" dirty="0"/>
          </a:p>
        </p:txBody>
      </p:sp>
      <p:sp>
        <p:nvSpPr>
          <p:cNvPr id="27" name="Text Box 4"/>
          <p:cNvSpPr txBox="1">
            <a:spLocks noChangeArrowheads="1"/>
          </p:cNvSpPr>
          <p:nvPr/>
        </p:nvSpPr>
        <p:spPr bwMode="auto">
          <a:xfrm>
            <a:off x="1901751" y="2708920"/>
            <a:ext cx="1752600" cy="650875"/>
          </a:xfrm>
          <a:prstGeom prst="rect">
            <a:avLst/>
          </a:prstGeom>
          <a:solidFill>
            <a:srgbClr val="CCFFCC"/>
          </a:solidFill>
          <a:ln w="9525">
            <a:solidFill>
              <a:srgbClr val="000000"/>
            </a:solidFill>
            <a:miter lim="800000"/>
            <a:headEnd/>
            <a:tailEnd/>
          </a:ln>
          <a:effectLst>
            <a:outerShdw dist="107763" dir="2700000" algn="ctr" rotWithShape="0">
              <a:schemeClr val="bg2"/>
            </a:outerShdw>
          </a:effectLst>
        </p:spPr>
        <p:txBody>
          <a:bodyPr tIns="91440" bIns="91440"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r>
              <a:rPr kumimoji="0" lang="es-MX" altLang="es-MX" sz="3000" dirty="0">
                <a:solidFill>
                  <a:srgbClr val="000000"/>
                </a:solidFill>
                <a:latin typeface="Symbol" panose="05050102010706020507" pitchFamily="18" charset="2"/>
              </a:rPr>
              <a:t>t</a:t>
            </a:r>
            <a:r>
              <a:rPr kumimoji="0" lang="es-MX" altLang="es-MX" sz="3000" dirty="0">
                <a:solidFill>
                  <a:srgbClr val="000000"/>
                </a:solidFill>
                <a:latin typeface="Times New Roman" panose="02020603050405020304" pitchFamily="18" charset="0"/>
              </a:rPr>
              <a:t> = Fr</a:t>
            </a:r>
            <a:endParaRPr kumimoji="0" lang="es-MX" altLang="es-MX" sz="3000" dirty="0">
              <a:latin typeface="Symbol" panose="05050102010706020507" pitchFamily="18" charset="2"/>
            </a:endParaRPr>
          </a:p>
        </p:txBody>
      </p:sp>
      <p:sp>
        <p:nvSpPr>
          <p:cNvPr id="50" name="Text Box 5"/>
          <p:cNvSpPr txBox="1">
            <a:spLocks noChangeArrowheads="1"/>
          </p:cNvSpPr>
          <p:nvPr/>
        </p:nvSpPr>
        <p:spPr bwMode="auto">
          <a:xfrm>
            <a:off x="4932040" y="2420888"/>
            <a:ext cx="3352800" cy="76944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pPr>
              <a:spcBef>
                <a:spcPct val="0"/>
              </a:spcBef>
            </a:pPr>
            <a:r>
              <a:rPr kumimoji="0" lang="es-MX" altLang="es-MX" sz="2200" dirty="0"/>
              <a:t>Unidades:</a:t>
            </a:r>
          </a:p>
          <a:p>
            <a:pPr>
              <a:spcBef>
                <a:spcPct val="0"/>
              </a:spcBef>
            </a:pPr>
            <a:r>
              <a:rPr kumimoji="0" lang="es-MX" altLang="es-MX" sz="2200" i="0" dirty="0" err="1"/>
              <a:t>N</a:t>
            </a:r>
            <a:r>
              <a:rPr kumimoji="0" lang="es-MX" altLang="es-MX" sz="2200" i="0" dirty="0" err="1">
                <a:sym typeface="Symbol" panose="05050102010706020507" pitchFamily="18" charset="2"/>
              </a:rPr>
              <a:t></a:t>
            </a:r>
            <a:r>
              <a:rPr kumimoji="0" lang="es-MX" altLang="es-MX" sz="2200" i="0" dirty="0" err="1"/>
              <a:t>m</a:t>
            </a:r>
            <a:r>
              <a:rPr kumimoji="0" lang="es-MX" altLang="es-MX" sz="2200" i="0" dirty="0"/>
              <a:t> o </a:t>
            </a:r>
            <a:r>
              <a:rPr kumimoji="0" lang="es-MX" altLang="es-MX" sz="2200" i="0" dirty="0" err="1"/>
              <a:t>lb</a:t>
            </a:r>
            <a:r>
              <a:rPr kumimoji="0" lang="es-MX" altLang="es-MX" sz="2200" i="0" dirty="0" err="1">
                <a:sym typeface="Symbol" panose="05050102010706020507" pitchFamily="18" charset="2"/>
              </a:rPr>
              <a:t></a:t>
            </a:r>
            <a:r>
              <a:rPr kumimoji="0" lang="es-MX" altLang="es-MX" sz="2200" i="0" dirty="0" err="1"/>
              <a:t>ft</a:t>
            </a:r>
            <a:endParaRPr kumimoji="0" lang="es-MX" altLang="es-MX" sz="2200" dirty="0"/>
          </a:p>
        </p:txBody>
      </p:sp>
      <p:sp>
        <p:nvSpPr>
          <p:cNvPr id="68" name="Text Box 23"/>
          <p:cNvSpPr txBox="1">
            <a:spLocks noChangeArrowheads="1"/>
          </p:cNvSpPr>
          <p:nvPr/>
        </p:nvSpPr>
        <p:spPr bwMode="auto">
          <a:xfrm>
            <a:off x="755576" y="3496915"/>
            <a:ext cx="3792537" cy="1235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r>
              <a:rPr kumimoji="0" lang="es-MX" altLang="es-MX" sz="3000" dirty="0">
                <a:latin typeface="Symbol" panose="05050102010706020507" pitchFamily="18" charset="2"/>
              </a:rPr>
              <a:t>t</a:t>
            </a:r>
            <a:r>
              <a:rPr kumimoji="0" lang="es-MX" altLang="es-MX" sz="3000" dirty="0">
                <a:latin typeface="Times New Roman" panose="02020603050405020304" pitchFamily="18" charset="0"/>
              </a:rPr>
              <a:t> = </a:t>
            </a:r>
            <a:r>
              <a:rPr kumimoji="0" lang="es-MX" altLang="es-MX" sz="3000" i="0" dirty="0">
                <a:latin typeface="Times New Roman" panose="02020603050405020304" pitchFamily="18" charset="0"/>
              </a:rPr>
              <a:t>(40 N)(0.60 m)</a:t>
            </a:r>
          </a:p>
          <a:p>
            <a:pPr algn="l"/>
            <a:r>
              <a:rPr kumimoji="0" lang="es-MX" altLang="es-MX" sz="3000" i="0" dirty="0">
                <a:latin typeface="Times New Roman" panose="02020603050405020304" pitchFamily="18" charset="0"/>
              </a:rPr>
              <a:t>       = 24.0 </a:t>
            </a:r>
            <a:r>
              <a:rPr kumimoji="0" lang="es-MX" altLang="es-MX" sz="3000" i="0" dirty="0" err="1">
                <a:latin typeface="Times New Roman" panose="02020603050405020304" pitchFamily="18" charset="0"/>
              </a:rPr>
              <a:t>N</a:t>
            </a:r>
            <a:r>
              <a:rPr kumimoji="0" lang="es-MX" altLang="es-MX" sz="3000" i="0" dirty="0" err="1">
                <a:latin typeface="Times New Roman" panose="02020603050405020304" pitchFamily="18" charset="0"/>
                <a:sym typeface="Symbol" panose="05050102010706020507" pitchFamily="18" charset="2"/>
              </a:rPr>
              <a:t></a:t>
            </a:r>
            <a:r>
              <a:rPr kumimoji="0" lang="es-MX" altLang="es-MX" sz="3000" i="0" dirty="0" err="1">
                <a:latin typeface="Times New Roman" panose="02020603050405020304" pitchFamily="18" charset="0"/>
              </a:rPr>
              <a:t>m</a:t>
            </a:r>
            <a:r>
              <a:rPr kumimoji="0" lang="es-MX" altLang="es-MX" sz="3000" i="0" dirty="0">
                <a:latin typeface="Times New Roman" panose="02020603050405020304" pitchFamily="18" charset="0"/>
              </a:rPr>
              <a:t>, </a:t>
            </a:r>
            <a:r>
              <a:rPr kumimoji="0" lang="es-MX" altLang="es-MX" sz="3000" i="0" dirty="0" err="1">
                <a:latin typeface="Times New Roman" panose="02020603050405020304" pitchFamily="18" charset="0"/>
              </a:rPr>
              <a:t>cw</a:t>
            </a:r>
            <a:endParaRPr kumimoji="0" lang="es-MX" altLang="es-MX" sz="3000" dirty="0">
              <a:latin typeface="Symbol" panose="05050102010706020507" pitchFamily="18" charset="2"/>
            </a:endParaRPr>
          </a:p>
        </p:txBody>
      </p:sp>
      <p:sp>
        <p:nvSpPr>
          <p:cNvPr id="69" name="Text Box 24"/>
          <p:cNvSpPr txBox="1">
            <a:spLocks noChangeArrowheads="1"/>
          </p:cNvSpPr>
          <p:nvPr/>
        </p:nvSpPr>
        <p:spPr bwMode="auto">
          <a:xfrm>
            <a:off x="971600" y="4785841"/>
            <a:ext cx="3073400" cy="587375"/>
          </a:xfrm>
          <a:prstGeom prst="rect">
            <a:avLst/>
          </a:prstGeom>
          <a:solidFill>
            <a:srgbClr val="FFFFCC"/>
          </a:solidFill>
          <a:ln w="38100">
            <a:solidFill>
              <a:srgbClr val="000000"/>
            </a:solidFill>
            <a:miter lim="800000"/>
            <a:headEnd/>
            <a:tailEnd/>
          </a:ln>
          <a:effectLst>
            <a:outerShdw dist="107763" dir="2700000" algn="ctr" rotWithShape="0">
              <a:schemeClr val="bg2"/>
            </a:outerShdw>
          </a:effec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r>
              <a:rPr kumimoji="0" lang="es-MX" altLang="es-MX" sz="3000" dirty="0">
                <a:solidFill>
                  <a:srgbClr val="000000"/>
                </a:solidFill>
                <a:latin typeface="Symbol" panose="05050102010706020507" pitchFamily="18" charset="2"/>
              </a:rPr>
              <a:t>t</a:t>
            </a:r>
            <a:r>
              <a:rPr kumimoji="0" lang="es-MX" altLang="es-MX" sz="3000" dirty="0">
                <a:solidFill>
                  <a:srgbClr val="000000"/>
                </a:solidFill>
                <a:latin typeface="Times New Roman" panose="02020603050405020304" pitchFamily="18" charset="0"/>
              </a:rPr>
              <a:t> = </a:t>
            </a:r>
            <a:r>
              <a:rPr kumimoji="0" lang="es-MX" altLang="es-MX" sz="3000" i="0" dirty="0">
                <a:solidFill>
                  <a:srgbClr val="000000"/>
                </a:solidFill>
                <a:latin typeface="Times New Roman" panose="02020603050405020304" pitchFamily="18" charset="0"/>
              </a:rPr>
              <a:t>24.0 </a:t>
            </a:r>
            <a:r>
              <a:rPr kumimoji="0" lang="es-MX" altLang="es-MX" sz="3000" i="0" dirty="0" err="1">
                <a:solidFill>
                  <a:srgbClr val="000000"/>
                </a:solidFill>
                <a:latin typeface="Times New Roman" panose="02020603050405020304" pitchFamily="18" charset="0"/>
              </a:rPr>
              <a:t>N</a:t>
            </a:r>
            <a:r>
              <a:rPr kumimoji="0" lang="es-MX" altLang="es-MX" sz="3000" i="0" dirty="0" err="1">
                <a:solidFill>
                  <a:srgbClr val="000000"/>
                </a:solidFill>
                <a:latin typeface="Times New Roman" panose="02020603050405020304" pitchFamily="18" charset="0"/>
                <a:sym typeface="Symbol" panose="05050102010706020507" pitchFamily="18" charset="2"/>
              </a:rPr>
              <a:t></a:t>
            </a:r>
            <a:r>
              <a:rPr kumimoji="0" lang="es-MX" altLang="es-MX" sz="3000" i="0" dirty="0" err="1">
                <a:solidFill>
                  <a:srgbClr val="000000"/>
                </a:solidFill>
                <a:latin typeface="Times New Roman" panose="02020603050405020304" pitchFamily="18" charset="0"/>
              </a:rPr>
              <a:t>m</a:t>
            </a:r>
            <a:r>
              <a:rPr kumimoji="0" lang="es-MX" altLang="es-MX" sz="3000" i="0" dirty="0">
                <a:solidFill>
                  <a:srgbClr val="000000"/>
                </a:solidFill>
                <a:latin typeface="Times New Roman" panose="02020603050405020304" pitchFamily="18" charset="0"/>
              </a:rPr>
              <a:t>, </a:t>
            </a:r>
            <a:r>
              <a:rPr kumimoji="0" lang="es-MX" altLang="es-MX" sz="3000" i="0" dirty="0" err="1">
                <a:solidFill>
                  <a:srgbClr val="000000"/>
                </a:solidFill>
                <a:latin typeface="Times New Roman" panose="02020603050405020304" pitchFamily="18" charset="0"/>
              </a:rPr>
              <a:t>cw</a:t>
            </a:r>
            <a:endParaRPr kumimoji="0" lang="es-MX" altLang="es-MX" sz="3000" dirty="0">
              <a:solidFill>
                <a:srgbClr val="000000"/>
              </a:solidFill>
              <a:latin typeface="Symbol" panose="05050102010706020507" pitchFamily="18" charset="2"/>
            </a:endParaRPr>
          </a:p>
        </p:txBody>
      </p:sp>
      <p:pic>
        <p:nvPicPr>
          <p:cNvPr id="2" name="Imagen 1"/>
          <p:cNvPicPr>
            <a:picLocks noChangeAspect="1"/>
          </p:cNvPicPr>
          <p:nvPr/>
        </p:nvPicPr>
        <p:blipFill>
          <a:blip r:embed="rId5"/>
          <a:stretch>
            <a:fillRect/>
          </a:stretch>
        </p:blipFill>
        <p:spPr>
          <a:xfrm>
            <a:off x="4923669" y="3284984"/>
            <a:ext cx="3333919" cy="2093391"/>
          </a:xfrm>
          <a:prstGeom prst="rect">
            <a:avLst/>
          </a:prstGeom>
        </p:spPr>
      </p:pic>
    </p:spTree>
    <p:extLst>
      <p:ext uri="{BB962C8B-B14F-4D97-AF65-F5344CB8AC3E}">
        <p14:creationId xmlns:p14="http://schemas.microsoft.com/office/powerpoint/2010/main" val="136893481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0-#ppt_w/2"/>
                                          </p:val>
                                        </p:tav>
                                        <p:tav tm="100000">
                                          <p:val>
                                            <p:strVal val="#ppt_x"/>
                                          </p:val>
                                        </p:tav>
                                      </p:tavLst>
                                    </p:anim>
                                    <p:anim calcmode="lin" valueType="num">
                                      <p:cBhvr additive="base">
                                        <p:cTn id="8" dur="500" fill="hold"/>
                                        <p:tgtEl>
                                          <p:spTgt spid="27"/>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50"/>
                                        </p:tgtEl>
                                        <p:attrNameLst>
                                          <p:attrName>style.visibility</p:attrName>
                                        </p:attrNameLst>
                                      </p:cBhvr>
                                      <p:to>
                                        <p:strVal val="visible"/>
                                      </p:to>
                                    </p:set>
                                    <p:anim calcmode="lin" valueType="num">
                                      <p:cBhvr additive="base">
                                        <p:cTn id="12" dur="500" fill="hold"/>
                                        <p:tgtEl>
                                          <p:spTgt spid="50"/>
                                        </p:tgtEl>
                                        <p:attrNameLst>
                                          <p:attrName>ppt_x</p:attrName>
                                        </p:attrNameLst>
                                      </p:cBhvr>
                                      <p:tavLst>
                                        <p:tav tm="0">
                                          <p:val>
                                            <p:strVal val="1+#ppt_w/2"/>
                                          </p:val>
                                        </p:tav>
                                        <p:tav tm="100000">
                                          <p:val>
                                            <p:strVal val="#ppt_x"/>
                                          </p:val>
                                        </p:tav>
                                      </p:tavLst>
                                    </p:anim>
                                    <p:anim calcmode="lin" valueType="num">
                                      <p:cBhvr additive="base">
                                        <p:cTn id="13" dur="500" fill="hold"/>
                                        <p:tgtEl>
                                          <p:spTgt spid="50"/>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 presetClass="entr" presetSubtype="32" fill="hold" grpId="0" nodeType="clickEffect">
                                  <p:stCondLst>
                                    <p:cond delay="0"/>
                                  </p:stCondLst>
                                  <p:childTnLst>
                                    <p:set>
                                      <p:cBhvr>
                                        <p:cTn id="17" dur="1" fill="hold">
                                          <p:stCondLst>
                                            <p:cond delay="0"/>
                                          </p:stCondLst>
                                        </p:cTn>
                                        <p:tgtEl>
                                          <p:spTgt spid="68"/>
                                        </p:tgtEl>
                                        <p:attrNameLst>
                                          <p:attrName>style.visibility</p:attrName>
                                        </p:attrNameLst>
                                      </p:cBhvr>
                                      <p:to>
                                        <p:strVal val="visible"/>
                                      </p:to>
                                    </p:set>
                                    <p:animEffect transition="in" filter="box(out)">
                                      <p:cBhvr>
                                        <p:cTn id="18" dur="500"/>
                                        <p:tgtEl>
                                          <p:spTgt spid="68"/>
                                        </p:tgtEl>
                                      </p:cBhvr>
                                    </p:animEffect>
                                  </p:childTnLst>
                                  <p:subTnLst>
                                    <p:audio>
                                      <p:cMediaNode>
                                        <p:cTn display="0" masterRel="sameClick">
                                          <p:stCondLst>
                                            <p:cond evt="begin" delay="0">
                                              <p:tn val="16"/>
                                            </p:cond>
                                          </p:stCondLst>
                                          <p:endCondLst>
                                            <p:cond evt="onStopAudio" delay="0">
                                              <p:tgtEl>
                                                <p:sldTgt/>
                                              </p:tgtEl>
                                            </p:cond>
                                          </p:endCondLst>
                                        </p:cTn>
                                        <p:tgtEl>
                                          <p:sndTgt r:embed="rId2" name="CAMERA.WAV"/>
                                        </p:tgtEl>
                                      </p:cMediaNode>
                                    </p:audio>
                                  </p:sub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69"/>
                                        </p:tgtEl>
                                        <p:attrNameLst>
                                          <p:attrName>style.visibility</p:attrName>
                                        </p:attrNameLst>
                                      </p:cBhvr>
                                      <p:to>
                                        <p:strVal val="visible"/>
                                      </p:to>
                                    </p:set>
                                    <p:anim calcmode="lin" valueType="num">
                                      <p:cBhvr>
                                        <p:cTn id="23" dur="1000" fill="hold"/>
                                        <p:tgtEl>
                                          <p:spTgt spid="69"/>
                                        </p:tgtEl>
                                        <p:attrNameLst>
                                          <p:attrName>ppt_w</p:attrName>
                                        </p:attrNameLst>
                                      </p:cBhvr>
                                      <p:tavLst>
                                        <p:tav tm="0">
                                          <p:val>
                                            <p:fltVal val="0"/>
                                          </p:val>
                                        </p:tav>
                                        <p:tav tm="100000">
                                          <p:val>
                                            <p:strVal val="#ppt_w"/>
                                          </p:val>
                                        </p:tav>
                                      </p:tavLst>
                                    </p:anim>
                                    <p:anim calcmode="lin" valueType="num">
                                      <p:cBhvr>
                                        <p:cTn id="24" dur="1000" fill="hold"/>
                                        <p:tgtEl>
                                          <p:spTgt spid="69"/>
                                        </p:tgtEl>
                                        <p:attrNameLst>
                                          <p:attrName>ppt_h</p:attrName>
                                        </p:attrNameLst>
                                      </p:cBhvr>
                                      <p:tavLst>
                                        <p:tav tm="0">
                                          <p:val>
                                            <p:fltVal val="0"/>
                                          </p:val>
                                        </p:tav>
                                        <p:tav tm="100000">
                                          <p:val>
                                            <p:strVal val="#ppt_h"/>
                                          </p:val>
                                        </p:tav>
                                      </p:tavLst>
                                    </p:anim>
                                    <p:anim calcmode="lin" valueType="num">
                                      <p:cBhvr>
                                        <p:cTn id="25" dur="1000" fill="hold"/>
                                        <p:tgtEl>
                                          <p:spTgt spid="69"/>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69"/>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21"/>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autoUpdateAnimBg="0"/>
      <p:bldP spid="50" grpId="0" autoUpdateAnimBg="0"/>
      <p:bldP spid="68" grpId="0" autoUpdateAnimBg="0"/>
      <p:bldP spid="69" grpId="0" animBg="1"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4" name="3 CuadroTexto"/>
          <p:cNvSpPr txBox="1"/>
          <p:nvPr/>
        </p:nvSpPr>
        <p:spPr>
          <a:xfrm>
            <a:off x="395536" y="1484784"/>
            <a:ext cx="8381375" cy="3801041"/>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s-MX" altLang="es-MX" sz="2400" dirty="0"/>
              <a:t>El momento de torsión es una cantidad vectorial que tiene tanto dirección como magnitud. </a:t>
            </a:r>
          </a:p>
          <a:p>
            <a:pPr algn="just"/>
            <a:endParaRPr lang="es-MX" sz="2500" i="1" dirty="0" smtClean="0">
              <a:solidFill>
                <a:schemeClr val="tx1"/>
              </a:solidFill>
              <a:latin typeface="Calibri" pitchFamily="34" charset="0"/>
            </a:endParaRPr>
          </a:p>
          <a:p>
            <a:pPr algn="just"/>
            <a:endParaRPr lang="es-MX" altLang="es-MX" sz="2400" dirty="0">
              <a:solidFill>
                <a:schemeClr val="tx1"/>
              </a:solidFill>
            </a:endParaRPr>
          </a:p>
          <a:p>
            <a:pPr algn="just"/>
            <a:r>
              <a:rPr lang="es-MX" altLang="es-MX" sz="2400" dirty="0" smtClean="0">
                <a:solidFill>
                  <a:schemeClr val="tx1"/>
                </a:solidFill>
              </a:rPr>
              <a:t>Girar </a:t>
            </a:r>
            <a:r>
              <a:rPr lang="es-MX" altLang="es-MX" sz="2400" dirty="0">
                <a:solidFill>
                  <a:schemeClr val="tx1"/>
                </a:solidFill>
              </a:rPr>
              <a:t>el mango de un destornillador </a:t>
            </a:r>
            <a:endParaRPr lang="es-MX" altLang="es-MX" sz="2400" dirty="0" smtClean="0">
              <a:solidFill>
                <a:schemeClr val="tx1"/>
              </a:solidFill>
            </a:endParaRPr>
          </a:p>
          <a:p>
            <a:pPr algn="just"/>
            <a:r>
              <a:rPr lang="es-MX" altLang="es-MX" sz="2400" dirty="0" smtClean="0">
                <a:solidFill>
                  <a:schemeClr val="tx1"/>
                </a:solidFill>
              </a:rPr>
              <a:t>en </a:t>
            </a:r>
            <a:r>
              <a:rPr lang="es-MX" altLang="es-MX" sz="2400" dirty="0">
                <a:solidFill>
                  <a:schemeClr val="tx1"/>
                </a:solidFill>
              </a:rPr>
              <a:t>sentido de las manecillas del reloj y </a:t>
            </a:r>
            <a:endParaRPr lang="es-MX" altLang="es-MX" sz="2400" dirty="0" smtClean="0">
              <a:solidFill>
                <a:schemeClr val="tx1"/>
              </a:solidFill>
            </a:endParaRPr>
          </a:p>
          <a:p>
            <a:pPr algn="just"/>
            <a:r>
              <a:rPr lang="es-MX" altLang="es-MX" sz="2400" dirty="0" smtClean="0">
                <a:solidFill>
                  <a:schemeClr val="tx1"/>
                </a:solidFill>
              </a:rPr>
              <a:t>luego </a:t>
            </a:r>
            <a:r>
              <a:rPr lang="es-MX" altLang="es-MX" sz="2400" dirty="0">
                <a:solidFill>
                  <a:schemeClr val="tx1"/>
                </a:solidFill>
              </a:rPr>
              <a:t>en sentido contrario avanzará </a:t>
            </a:r>
            <a:endParaRPr lang="es-MX" altLang="es-MX" sz="2400" dirty="0" smtClean="0">
              <a:solidFill>
                <a:schemeClr val="tx1"/>
              </a:solidFill>
            </a:endParaRPr>
          </a:p>
          <a:p>
            <a:pPr algn="just"/>
            <a:r>
              <a:rPr lang="es-MX" altLang="es-MX" sz="2400" dirty="0" smtClean="0">
                <a:solidFill>
                  <a:schemeClr val="tx1"/>
                </a:solidFill>
              </a:rPr>
              <a:t>el </a:t>
            </a:r>
            <a:r>
              <a:rPr lang="es-MX" altLang="es-MX" sz="2400" dirty="0">
                <a:solidFill>
                  <a:schemeClr val="tx1"/>
                </a:solidFill>
              </a:rPr>
              <a:t>tornillo primero hacia adentro y </a:t>
            </a:r>
            <a:endParaRPr lang="es-MX" altLang="es-MX" sz="2400" dirty="0" smtClean="0">
              <a:solidFill>
                <a:schemeClr val="tx1"/>
              </a:solidFill>
            </a:endParaRPr>
          </a:p>
          <a:p>
            <a:pPr algn="just"/>
            <a:r>
              <a:rPr lang="es-MX" altLang="es-MX" sz="2400" dirty="0" smtClean="0">
                <a:solidFill>
                  <a:schemeClr val="tx1"/>
                </a:solidFill>
              </a:rPr>
              <a:t>luego </a:t>
            </a:r>
            <a:r>
              <a:rPr lang="es-MX" altLang="es-MX" sz="2400" dirty="0">
                <a:solidFill>
                  <a:schemeClr val="tx1"/>
                </a:solidFill>
              </a:rPr>
              <a:t>hacia afuera</a:t>
            </a:r>
            <a:r>
              <a:rPr lang="es-MX" altLang="es-MX" sz="2400" dirty="0" smtClean="0">
                <a:solidFill>
                  <a:schemeClr val="tx1"/>
                </a:solidFill>
              </a:rPr>
              <a:t>.</a:t>
            </a:r>
          </a:p>
          <a:p>
            <a:pPr algn="just"/>
            <a:endParaRPr lang="es-MX" sz="2400" b="1" i="1" dirty="0" smtClean="0">
              <a:solidFill>
                <a:schemeClr val="tx1"/>
              </a:solidFill>
              <a:latin typeface="Cambria Math"/>
            </a:endParaRPr>
          </a:p>
        </p:txBody>
      </p:sp>
      <p:sp>
        <p:nvSpPr>
          <p:cNvPr id="9" name="Rectangle 16"/>
          <p:cNvSpPr>
            <a:spLocks noChangeArrowheads="1"/>
          </p:cNvSpPr>
          <p:nvPr/>
        </p:nvSpPr>
        <p:spPr bwMode="auto">
          <a:xfrm>
            <a:off x="1404664" y="282245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6" name="3 Título"/>
          <p:cNvSpPr>
            <a:spLocks noGrp="1"/>
          </p:cNvSpPr>
          <p:nvPr>
            <p:ph type="title"/>
          </p:nvPr>
        </p:nvSpPr>
        <p:spPr>
          <a:xfrm>
            <a:off x="467544" y="260648"/>
            <a:ext cx="8229600" cy="997279"/>
          </a:xfrm>
          <a:solidFill>
            <a:schemeClr val="accent3"/>
          </a:solidFill>
        </p:spPr>
        <p:style>
          <a:lnRef idx="3">
            <a:schemeClr val="lt1"/>
          </a:lnRef>
          <a:fillRef idx="1">
            <a:schemeClr val="accent5"/>
          </a:fillRef>
          <a:effectRef idx="1">
            <a:schemeClr val="accent5"/>
          </a:effectRef>
          <a:fontRef idx="minor">
            <a:schemeClr val="lt1"/>
          </a:fontRef>
        </p:style>
        <p:txBody>
          <a:bodyPr>
            <a:normAutofit/>
          </a:bodyPr>
          <a:lstStyle/>
          <a:p>
            <a:r>
              <a:rPr lang="es-MX" sz="3600" b="1" dirty="0" smtClean="0">
                <a:solidFill>
                  <a:schemeClr val="tx1"/>
                </a:solidFill>
                <a:latin typeface="Arial" pitchFamily="34" charset="0"/>
                <a:cs typeface="Arial" pitchFamily="34" charset="0"/>
              </a:rPr>
              <a:t>Dirección del momento de torsión</a:t>
            </a:r>
            <a:endParaRPr lang="es-MX" sz="3600" b="1" dirty="0">
              <a:solidFill>
                <a:schemeClr val="tx1"/>
              </a:solidFill>
              <a:latin typeface="Arial" pitchFamily="34" charset="0"/>
              <a:cs typeface="Arial" pitchFamily="34" charset="0"/>
            </a:endParaRPr>
          </a:p>
        </p:txBody>
      </p:sp>
      <p:grpSp>
        <p:nvGrpSpPr>
          <p:cNvPr id="7" name="Group 29"/>
          <p:cNvGrpSpPr>
            <a:grpSpLocks/>
          </p:cNvGrpSpPr>
          <p:nvPr/>
        </p:nvGrpSpPr>
        <p:grpSpPr bwMode="auto">
          <a:xfrm>
            <a:off x="6338837" y="2492896"/>
            <a:ext cx="1833563" cy="2406650"/>
            <a:chOff x="4019" y="2298"/>
            <a:chExt cx="1155" cy="1516"/>
          </a:xfrm>
        </p:grpSpPr>
        <p:sp>
          <p:nvSpPr>
            <p:cNvPr id="8" name="Rectangle 28"/>
            <p:cNvSpPr>
              <a:spLocks noChangeArrowheads="1"/>
            </p:cNvSpPr>
            <p:nvPr/>
          </p:nvSpPr>
          <p:spPr bwMode="auto">
            <a:xfrm>
              <a:off x="4019" y="2298"/>
              <a:ext cx="1155" cy="1516"/>
            </a:xfrm>
            <a:prstGeom prst="rect">
              <a:avLst/>
            </a:prstGeom>
            <a:solidFill>
              <a:srgbClr val="FFFFCC"/>
            </a:solidFill>
            <a:ln w="9525">
              <a:solidFill>
                <a:srgbClr val="000000"/>
              </a:solidFill>
              <a:miter lim="800000"/>
              <a:headEnd/>
              <a:tailEnd/>
            </a:ln>
            <a:effectLst>
              <a:outerShdw dist="107763" dir="2700000" algn="ctr" rotWithShape="0">
                <a:schemeClr val="bg2"/>
              </a:outerShdw>
            </a:effectLst>
          </p:spPr>
          <p:txBody>
            <a:bodyPr anchor="ctr">
              <a:spAutoFit/>
            </a:bodyPr>
            <a:lstStyle>
              <a:lvl1pPr algn="ctr">
                <a:spcBef>
                  <a:spcPct val="50000"/>
                </a:spcBef>
                <a:defRPr kumimoji="1" sz="2400" i="1">
                  <a:solidFill>
                    <a:schemeClr val="tx1"/>
                  </a:solidFill>
                  <a:latin typeface="Tahoma" panose="020B0604030504040204" pitchFamily="34" charset="0"/>
                </a:defRPr>
              </a:lvl1pPr>
              <a:lvl2pPr marL="742950" indent="-285750" algn="ctr">
                <a:spcBef>
                  <a:spcPct val="50000"/>
                </a:spcBef>
                <a:defRPr kumimoji="1" sz="2400" i="1">
                  <a:solidFill>
                    <a:schemeClr val="tx1"/>
                  </a:solidFill>
                  <a:latin typeface="Tahoma" panose="020B0604030504040204" pitchFamily="34" charset="0"/>
                </a:defRPr>
              </a:lvl2pPr>
              <a:lvl3pPr marL="1143000" indent="-228600" algn="ctr">
                <a:spcBef>
                  <a:spcPct val="50000"/>
                </a:spcBef>
                <a:defRPr kumimoji="1" sz="2400" i="1">
                  <a:solidFill>
                    <a:schemeClr val="tx1"/>
                  </a:solidFill>
                  <a:latin typeface="Tahoma" panose="020B0604030504040204" pitchFamily="34" charset="0"/>
                </a:defRPr>
              </a:lvl3pPr>
              <a:lvl4pPr marL="1600200" indent="-228600" algn="ctr">
                <a:spcBef>
                  <a:spcPct val="50000"/>
                </a:spcBef>
                <a:defRPr kumimoji="1" sz="2400" i="1">
                  <a:solidFill>
                    <a:schemeClr val="tx1"/>
                  </a:solidFill>
                  <a:latin typeface="Tahoma" panose="020B0604030504040204" pitchFamily="34" charset="0"/>
                </a:defRPr>
              </a:lvl4pPr>
              <a:lvl5pPr marL="2057400" indent="-228600" algn="ctr">
                <a:spcBef>
                  <a:spcPct val="50000"/>
                </a:spcBef>
                <a:defRPr kumimoji="1" sz="2400" i="1">
                  <a:solidFill>
                    <a:schemeClr val="tx1"/>
                  </a:solidFill>
                  <a:latin typeface="Tahoma" panose="020B0604030504040204" pitchFamily="34" charset="0"/>
                </a:defRPr>
              </a:lvl5pPr>
              <a:lvl6pPr marL="2514600" indent="-228600" algn="ctr" eaLnBrk="0" fontAlgn="base" hangingPunct="0">
                <a:spcBef>
                  <a:spcPct val="50000"/>
                </a:spcBef>
                <a:spcAft>
                  <a:spcPct val="0"/>
                </a:spcAft>
                <a:defRPr kumimoji="1" sz="2400" i="1">
                  <a:solidFill>
                    <a:schemeClr val="tx1"/>
                  </a:solidFill>
                  <a:latin typeface="Tahoma" panose="020B0604030504040204" pitchFamily="34" charset="0"/>
                </a:defRPr>
              </a:lvl6pPr>
              <a:lvl7pPr marL="2971800" indent="-228600" algn="ctr" eaLnBrk="0" fontAlgn="base" hangingPunct="0">
                <a:spcBef>
                  <a:spcPct val="50000"/>
                </a:spcBef>
                <a:spcAft>
                  <a:spcPct val="0"/>
                </a:spcAft>
                <a:defRPr kumimoji="1" sz="2400" i="1">
                  <a:solidFill>
                    <a:schemeClr val="tx1"/>
                  </a:solidFill>
                  <a:latin typeface="Tahoma" panose="020B0604030504040204" pitchFamily="34" charset="0"/>
                </a:defRPr>
              </a:lvl7pPr>
              <a:lvl8pPr marL="3429000" indent="-228600" algn="ctr" eaLnBrk="0" fontAlgn="base" hangingPunct="0">
                <a:spcBef>
                  <a:spcPct val="50000"/>
                </a:spcBef>
                <a:spcAft>
                  <a:spcPct val="0"/>
                </a:spcAft>
                <a:defRPr kumimoji="1" sz="2400" i="1">
                  <a:solidFill>
                    <a:schemeClr val="tx1"/>
                  </a:solidFill>
                  <a:latin typeface="Tahoma" panose="020B0604030504040204" pitchFamily="34" charset="0"/>
                </a:defRPr>
              </a:lvl8pPr>
              <a:lvl9pPr marL="3886200" indent="-228600" algn="ctr" eaLnBrk="0" fontAlgn="base" hangingPunct="0">
                <a:spcBef>
                  <a:spcPct val="50000"/>
                </a:spcBef>
                <a:spcAft>
                  <a:spcPct val="0"/>
                </a:spcAft>
                <a:defRPr kumimoji="1" sz="2400" i="1">
                  <a:solidFill>
                    <a:schemeClr val="tx1"/>
                  </a:solidFill>
                  <a:latin typeface="Tahoma" panose="020B0604030504040204" pitchFamily="34" charset="0"/>
                </a:defRPr>
              </a:lvl9pPr>
            </a:lstStyle>
            <a:p>
              <a:endParaRPr lang="es-MX" altLang="es-MX"/>
            </a:p>
          </p:txBody>
        </p:sp>
        <p:sp>
          <p:nvSpPr>
            <p:cNvPr id="12" name="Freeform 8"/>
            <p:cNvSpPr>
              <a:spLocks/>
            </p:cNvSpPr>
            <p:nvPr/>
          </p:nvSpPr>
          <p:spPr bwMode="auto">
            <a:xfrm>
              <a:off x="4648" y="2930"/>
              <a:ext cx="128" cy="256"/>
            </a:xfrm>
            <a:custGeom>
              <a:avLst/>
              <a:gdLst>
                <a:gd name="T0" fmla="*/ 109 w 255"/>
                <a:gd name="T1" fmla="*/ 256 h 512"/>
                <a:gd name="T2" fmla="*/ 116 w 255"/>
                <a:gd name="T3" fmla="*/ 255 h 512"/>
                <a:gd name="T4" fmla="*/ 122 w 255"/>
                <a:gd name="T5" fmla="*/ 251 h 512"/>
                <a:gd name="T6" fmla="*/ 126 w 255"/>
                <a:gd name="T7" fmla="*/ 244 h 512"/>
                <a:gd name="T8" fmla="*/ 128 w 255"/>
                <a:gd name="T9" fmla="*/ 236 h 512"/>
                <a:gd name="T10" fmla="*/ 128 w 255"/>
                <a:gd name="T11" fmla="*/ 20 h 512"/>
                <a:gd name="T12" fmla="*/ 126 w 255"/>
                <a:gd name="T13" fmla="*/ 12 h 512"/>
                <a:gd name="T14" fmla="*/ 122 w 255"/>
                <a:gd name="T15" fmla="*/ 6 h 512"/>
                <a:gd name="T16" fmla="*/ 116 w 255"/>
                <a:gd name="T17" fmla="*/ 2 h 512"/>
                <a:gd name="T18" fmla="*/ 109 w 255"/>
                <a:gd name="T19" fmla="*/ 0 h 512"/>
                <a:gd name="T20" fmla="*/ 20 w 255"/>
                <a:gd name="T21" fmla="*/ 0 h 512"/>
                <a:gd name="T22" fmla="*/ 12 w 255"/>
                <a:gd name="T23" fmla="*/ 2 h 512"/>
                <a:gd name="T24" fmla="*/ 6 w 255"/>
                <a:gd name="T25" fmla="*/ 6 h 512"/>
                <a:gd name="T26" fmla="*/ 2 w 255"/>
                <a:gd name="T27" fmla="*/ 12 h 512"/>
                <a:gd name="T28" fmla="*/ 0 w 255"/>
                <a:gd name="T29" fmla="*/ 20 h 512"/>
                <a:gd name="T30" fmla="*/ 0 w 255"/>
                <a:gd name="T31" fmla="*/ 236 h 512"/>
                <a:gd name="T32" fmla="*/ 2 w 255"/>
                <a:gd name="T33" fmla="*/ 244 h 512"/>
                <a:gd name="T34" fmla="*/ 6 w 255"/>
                <a:gd name="T35" fmla="*/ 251 h 512"/>
                <a:gd name="T36" fmla="*/ 12 w 255"/>
                <a:gd name="T37" fmla="*/ 255 h 512"/>
                <a:gd name="T38" fmla="*/ 20 w 255"/>
                <a:gd name="T39" fmla="*/ 256 h 512"/>
                <a:gd name="T40" fmla="*/ 109 w 255"/>
                <a:gd name="T41" fmla="*/ 256 h 51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55" h="512">
                  <a:moveTo>
                    <a:pt x="217" y="512"/>
                  </a:moveTo>
                  <a:lnTo>
                    <a:pt x="231" y="509"/>
                  </a:lnTo>
                  <a:lnTo>
                    <a:pt x="244" y="501"/>
                  </a:lnTo>
                  <a:lnTo>
                    <a:pt x="252" y="488"/>
                  </a:lnTo>
                  <a:lnTo>
                    <a:pt x="255" y="472"/>
                  </a:lnTo>
                  <a:lnTo>
                    <a:pt x="255" y="39"/>
                  </a:lnTo>
                  <a:lnTo>
                    <a:pt x="252" y="24"/>
                  </a:lnTo>
                  <a:lnTo>
                    <a:pt x="244" y="12"/>
                  </a:lnTo>
                  <a:lnTo>
                    <a:pt x="231" y="4"/>
                  </a:lnTo>
                  <a:lnTo>
                    <a:pt x="217" y="0"/>
                  </a:lnTo>
                  <a:lnTo>
                    <a:pt x="40" y="0"/>
                  </a:lnTo>
                  <a:lnTo>
                    <a:pt x="24" y="4"/>
                  </a:lnTo>
                  <a:lnTo>
                    <a:pt x="11" y="12"/>
                  </a:lnTo>
                  <a:lnTo>
                    <a:pt x="3" y="24"/>
                  </a:lnTo>
                  <a:lnTo>
                    <a:pt x="0" y="39"/>
                  </a:lnTo>
                  <a:lnTo>
                    <a:pt x="0" y="472"/>
                  </a:lnTo>
                  <a:lnTo>
                    <a:pt x="3" y="488"/>
                  </a:lnTo>
                  <a:lnTo>
                    <a:pt x="11" y="501"/>
                  </a:lnTo>
                  <a:lnTo>
                    <a:pt x="24" y="509"/>
                  </a:lnTo>
                  <a:lnTo>
                    <a:pt x="40" y="512"/>
                  </a:lnTo>
                  <a:lnTo>
                    <a:pt x="217" y="51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3" name="Freeform 9"/>
            <p:cNvSpPr>
              <a:spLocks/>
            </p:cNvSpPr>
            <p:nvPr/>
          </p:nvSpPr>
          <p:spPr bwMode="auto">
            <a:xfrm>
              <a:off x="4389" y="2323"/>
              <a:ext cx="525" cy="813"/>
            </a:xfrm>
            <a:custGeom>
              <a:avLst/>
              <a:gdLst>
                <a:gd name="T0" fmla="*/ 423 w 1049"/>
                <a:gd name="T1" fmla="*/ 34 h 1625"/>
                <a:gd name="T2" fmla="*/ 444 w 1049"/>
                <a:gd name="T3" fmla="*/ 108 h 1625"/>
                <a:gd name="T4" fmla="*/ 455 w 1049"/>
                <a:gd name="T5" fmla="*/ 147 h 1625"/>
                <a:gd name="T6" fmla="*/ 474 w 1049"/>
                <a:gd name="T7" fmla="*/ 212 h 1625"/>
                <a:gd name="T8" fmla="*/ 488 w 1049"/>
                <a:gd name="T9" fmla="*/ 257 h 1625"/>
                <a:gd name="T10" fmla="*/ 500 w 1049"/>
                <a:gd name="T11" fmla="*/ 289 h 1625"/>
                <a:gd name="T12" fmla="*/ 513 w 1049"/>
                <a:gd name="T13" fmla="*/ 361 h 1625"/>
                <a:gd name="T14" fmla="*/ 515 w 1049"/>
                <a:gd name="T15" fmla="*/ 440 h 1625"/>
                <a:gd name="T16" fmla="*/ 522 w 1049"/>
                <a:gd name="T17" fmla="*/ 507 h 1625"/>
                <a:gd name="T18" fmla="*/ 496 w 1049"/>
                <a:gd name="T19" fmla="*/ 540 h 1625"/>
                <a:gd name="T20" fmla="*/ 476 w 1049"/>
                <a:gd name="T21" fmla="*/ 571 h 1625"/>
                <a:gd name="T22" fmla="*/ 452 w 1049"/>
                <a:gd name="T23" fmla="*/ 605 h 1625"/>
                <a:gd name="T24" fmla="*/ 435 w 1049"/>
                <a:gd name="T25" fmla="*/ 645 h 1625"/>
                <a:gd name="T26" fmla="*/ 427 w 1049"/>
                <a:gd name="T27" fmla="*/ 667 h 1625"/>
                <a:gd name="T28" fmla="*/ 423 w 1049"/>
                <a:gd name="T29" fmla="*/ 679 h 1625"/>
                <a:gd name="T30" fmla="*/ 418 w 1049"/>
                <a:gd name="T31" fmla="*/ 699 h 1625"/>
                <a:gd name="T32" fmla="*/ 399 w 1049"/>
                <a:gd name="T33" fmla="*/ 732 h 1625"/>
                <a:gd name="T34" fmla="*/ 371 w 1049"/>
                <a:gd name="T35" fmla="*/ 764 h 1625"/>
                <a:gd name="T36" fmla="*/ 336 w 1049"/>
                <a:gd name="T37" fmla="*/ 794 h 1625"/>
                <a:gd name="T38" fmla="*/ 300 w 1049"/>
                <a:gd name="T39" fmla="*/ 812 h 1625"/>
                <a:gd name="T40" fmla="*/ 268 w 1049"/>
                <a:gd name="T41" fmla="*/ 757 h 1625"/>
                <a:gd name="T42" fmla="*/ 273 w 1049"/>
                <a:gd name="T43" fmla="*/ 717 h 1625"/>
                <a:gd name="T44" fmla="*/ 290 w 1049"/>
                <a:gd name="T45" fmla="*/ 679 h 1625"/>
                <a:gd name="T46" fmla="*/ 301 w 1049"/>
                <a:gd name="T47" fmla="*/ 649 h 1625"/>
                <a:gd name="T48" fmla="*/ 288 w 1049"/>
                <a:gd name="T49" fmla="*/ 636 h 1625"/>
                <a:gd name="T50" fmla="*/ 265 w 1049"/>
                <a:gd name="T51" fmla="*/ 638 h 1625"/>
                <a:gd name="T52" fmla="*/ 242 w 1049"/>
                <a:gd name="T53" fmla="*/ 629 h 1625"/>
                <a:gd name="T54" fmla="*/ 221 w 1049"/>
                <a:gd name="T55" fmla="*/ 608 h 1625"/>
                <a:gd name="T56" fmla="*/ 209 w 1049"/>
                <a:gd name="T57" fmla="*/ 587 h 1625"/>
                <a:gd name="T58" fmla="*/ 188 w 1049"/>
                <a:gd name="T59" fmla="*/ 578 h 1625"/>
                <a:gd name="T60" fmla="*/ 167 w 1049"/>
                <a:gd name="T61" fmla="*/ 561 h 1625"/>
                <a:gd name="T62" fmla="*/ 145 w 1049"/>
                <a:gd name="T63" fmla="*/ 531 h 1625"/>
                <a:gd name="T64" fmla="*/ 142 w 1049"/>
                <a:gd name="T65" fmla="*/ 499 h 1625"/>
                <a:gd name="T66" fmla="*/ 137 w 1049"/>
                <a:gd name="T67" fmla="*/ 479 h 1625"/>
                <a:gd name="T68" fmla="*/ 118 w 1049"/>
                <a:gd name="T69" fmla="*/ 467 h 1625"/>
                <a:gd name="T70" fmla="*/ 102 w 1049"/>
                <a:gd name="T71" fmla="*/ 436 h 1625"/>
                <a:gd name="T72" fmla="*/ 106 w 1049"/>
                <a:gd name="T73" fmla="*/ 403 h 1625"/>
                <a:gd name="T74" fmla="*/ 124 w 1049"/>
                <a:gd name="T75" fmla="*/ 381 h 1625"/>
                <a:gd name="T76" fmla="*/ 138 w 1049"/>
                <a:gd name="T77" fmla="*/ 362 h 1625"/>
                <a:gd name="T78" fmla="*/ 102 w 1049"/>
                <a:gd name="T79" fmla="*/ 286 h 1625"/>
                <a:gd name="T80" fmla="*/ 92 w 1049"/>
                <a:gd name="T81" fmla="*/ 198 h 1625"/>
                <a:gd name="T82" fmla="*/ 99 w 1049"/>
                <a:gd name="T83" fmla="*/ 164 h 1625"/>
                <a:gd name="T84" fmla="*/ 114 w 1049"/>
                <a:gd name="T85" fmla="*/ 121 h 1625"/>
                <a:gd name="T86" fmla="*/ 97 w 1049"/>
                <a:gd name="T87" fmla="*/ 92 h 1625"/>
                <a:gd name="T88" fmla="*/ 83 w 1049"/>
                <a:gd name="T89" fmla="*/ 79 h 1625"/>
                <a:gd name="T90" fmla="*/ 60 w 1049"/>
                <a:gd name="T91" fmla="*/ 70 h 1625"/>
                <a:gd name="T92" fmla="*/ 36 w 1049"/>
                <a:gd name="T93" fmla="*/ 55 h 1625"/>
                <a:gd name="T94" fmla="*/ 19 w 1049"/>
                <a:gd name="T95" fmla="*/ 39 h 1625"/>
                <a:gd name="T96" fmla="*/ 5 w 1049"/>
                <a:gd name="T97" fmla="*/ 24 h 1625"/>
                <a:gd name="T98" fmla="*/ 2 w 1049"/>
                <a:gd name="T99" fmla="*/ 0 h 162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1049" h="1625">
                  <a:moveTo>
                    <a:pt x="841" y="0"/>
                  </a:moveTo>
                  <a:lnTo>
                    <a:pt x="838" y="22"/>
                  </a:lnTo>
                  <a:lnTo>
                    <a:pt x="840" y="45"/>
                  </a:lnTo>
                  <a:lnTo>
                    <a:pt x="845" y="67"/>
                  </a:lnTo>
                  <a:lnTo>
                    <a:pt x="856" y="85"/>
                  </a:lnTo>
                  <a:lnTo>
                    <a:pt x="867" y="126"/>
                  </a:lnTo>
                  <a:lnTo>
                    <a:pt x="878" y="171"/>
                  </a:lnTo>
                  <a:lnTo>
                    <a:pt x="888" y="216"/>
                  </a:lnTo>
                  <a:lnTo>
                    <a:pt x="894" y="262"/>
                  </a:lnTo>
                  <a:lnTo>
                    <a:pt x="899" y="273"/>
                  </a:lnTo>
                  <a:lnTo>
                    <a:pt x="904" y="283"/>
                  </a:lnTo>
                  <a:lnTo>
                    <a:pt x="909" y="294"/>
                  </a:lnTo>
                  <a:lnTo>
                    <a:pt x="913" y="305"/>
                  </a:lnTo>
                  <a:lnTo>
                    <a:pt x="928" y="344"/>
                  </a:lnTo>
                  <a:lnTo>
                    <a:pt x="939" y="383"/>
                  </a:lnTo>
                  <a:lnTo>
                    <a:pt x="948" y="423"/>
                  </a:lnTo>
                  <a:lnTo>
                    <a:pt x="958" y="463"/>
                  </a:lnTo>
                  <a:lnTo>
                    <a:pt x="964" y="479"/>
                  </a:lnTo>
                  <a:lnTo>
                    <a:pt x="971" y="495"/>
                  </a:lnTo>
                  <a:lnTo>
                    <a:pt x="976" y="513"/>
                  </a:lnTo>
                  <a:lnTo>
                    <a:pt x="982" y="529"/>
                  </a:lnTo>
                  <a:lnTo>
                    <a:pt x="987" y="546"/>
                  </a:lnTo>
                  <a:lnTo>
                    <a:pt x="993" y="562"/>
                  </a:lnTo>
                  <a:lnTo>
                    <a:pt x="1000" y="578"/>
                  </a:lnTo>
                  <a:lnTo>
                    <a:pt x="1008" y="593"/>
                  </a:lnTo>
                  <a:lnTo>
                    <a:pt x="1015" y="634"/>
                  </a:lnTo>
                  <a:lnTo>
                    <a:pt x="1022" y="676"/>
                  </a:lnTo>
                  <a:lnTo>
                    <a:pt x="1025" y="721"/>
                  </a:lnTo>
                  <a:lnTo>
                    <a:pt x="1025" y="765"/>
                  </a:lnTo>
                  <a:lnTo>
                    <a:pt x="1027" y="804"/>
                  </a:lnTo>
                  <a:lnTo>
                    <a:pt x="1027" y="842"/>
                  </a:lnTo>
                  <a:lnTo>
                    <a:pt x="1030" y="880"/>
                  </a:lnTo>
                  <a:lnTo>
                    <a:pt x="1038" y="916"/>
                  </a:lnTo>
                  <a:lnTo>
                    <a:pt x="1046" y="946"/>
                  </a:lnTo>
                  <a:lnTo>
                    <a:pt x="1049" y="979"/>
                  </a:lnTo>
                  <a:lnTo>
                    <a:pt x="1044" y="1013"/>
                  </a:lnTo>
                  <a:lnTo>
                    <a:pt x="1027" y="1039"/>
                  </a:lnTo>
                  <a:lnTo>
                    <a:pt x="1014" y="1051"/>
                  </a:lnTo>
                  <a:lnTo>
                    <a:pt x="1003" y="1066"/>
                  </a:lnTo>
                  <a:lnTo>
                    <a:pt x="992" y="1080"/>
                  </a:lnTo>
                  <a:lnTo>
                    <a:pt x="982" y="1096"/>
                  </a:lnTo>
                  <a:lnTo>
                    <a:pt x="971" y="1111"/>
                  </a:lnTo>
                  <a:lnTo>
                    <a:pt x="961" y="1127"/>
                  </a:lnTo>
                  <a:lnTo>
                    <a:pt x="952" y="1141"/>
                  </a:lnTo>
                  <a:lnTo>
                    <a:pt x="940" y="1155"/>
                  </a:lnTo>
                  <a:lnTo>
                    <a:pt x="926" y="1171"/>
                  </a:lnTo>
                  <a:lnTo>
                    <a:pt x="913" y="1190"/>
                  </a:lnTo>
                  <a:lnTo>
                    <a:pt x="904" y="1210"/>
                  </a:lnTo>
                  <a:lnTo>
                    <a:pt x="896" y="1229"/>
                  </a:lnTo>
                  <a:lnTo>
                    <a:pt x="888" y="1250"/>
                  </a:lnTo>
                  <a:lnTo>
                    <a:pt x="880" y="1270"/>
                  </a:lnTo>
                  <a:lnTo>
                    <a:pt x="870" y="1289"/>
                  </a:lnTo>
                  <a:lnTo>
                    <a:pt x="859" y="1309"/>
                  </a:lnTo>
                  <a:lnTo>
                    <a:pt x="857" y="1317"/>
                  </a:lnTo>
                  <a:lnTo>
                    <a:pt x="854" y="1325"/>
                  </a:lnTo>
                  <a:lnTo>
                    <a:pt x="853" y="1333"/>
                  </a:lnTo>
                  <a:lnTo>
                    <a:pt x="851" y="1341"/>
                  </a:lnTo>
                  <a:lnTo>
                    <a:pt x="849" y="1345"/>
                  </a:lnTo>
                  <a:lnTo>
                    <a:pt x="848" y="1352"/>
                  </a:lnTo>
                  <a:lnTo>
                    <a:pt x="846" y="1358"/>
                  </a:lnTo>
                  <a:lnTo>
                    <a:pt x="845" y="1365"/>
                  </a:lnTo>
                  <a:lnTo>
                    <a:pt x="841" y="1376"/>
                  </a:lnTo>
                  <a:lnTo>
                    <a:pt x="838" y="1385"/>
                  </a:lnTo>
                  <a:lnTo>
                    <a:pt x="835" y="1397"/>
                  </a:lnTo>
                  <a:lnTo>
                    <a:pt x="832" y="1409"/>
                  </a:lnTo>
                  <a:lnTo>
                    <a:pt x="819" y="1427"/>
                  </a:lnTo>
                  <a:lnTo>
                    <a:pt x="808" y="1444"/>
                  </a:lnTo>
                  <a:lnTo>
                    <a:pt x="797" y="1464"/>
                  </a:lnTo>
                  <a:lnTo>
                    <a:pt x="786" y="1483"/>
                  </a:lnTo>
                  <a:lnTo>
                    <a:pt x="773" y="1500"/>
                  </a:lnTo>
                  <a:lnTo>
                    <a:pt x="758" y="1515"/>
                  </a:lnTo>
                  <a:lnTo>
                    <a:pt x="741" y="1528"/>
                  </a:lnTo>
                  <a:lnTo>
                    <a:pt x="720" y="1537"/>
                  </a:lnTo>
                  <a:lnTo>
                    <a:pt x="704" y="1550"/>
                  </a:lnTo>
                  <a:lnTo>
                    <a:pt x="688" y="1568"/>
                  </a:lnTo>
                  <a:lnTo>
                    <a:pt x="672" y="1587"/>
                  </a:lnTo>
                  <a:lnTo>
                    <a:pt x="656" y="1603"/>
                  </a:lnTo>
                  <a:lnTo>
                    <a:pt x="639" y="1617"/>
                  </a:lnTo>
                  <a:lnTo>
                    <a:pt x="621" y="1625"/>
                  </a:lnTo>
                  <a:lnTo>
                    <a:pt x="600" y="1623"/>
                  </a:lnTo>
                  <a:lnTo>
                    <a:pt x="576" y="1612"/>
                  </a:lnTo>
                  <a:lnTo>
                    <a:pt x="552" y="1585"/>
                  </a:lnTo>
                  <a:lnTo>
                    <a:pt x="540" y="1552"/>
                  </a:lnTo>
                  <a:lnTo>
                    <a:pt x="535" y="1513"/>
                  </a:lnTo>
                  <a:lnTo>
                    <a:pt x="537" y="1473"/>
                  </a:lnTo>
                  <a:lnTo>
                    <a:pt x="538" y="1473"/>
                  </a:lnTo>
                  <a:lnTo>
                    <a:pt x="541" y="1452"/>
                  </a:lnTo>
                  <a:lnTo>
                    <a:pt x="546" y="1433"/>
                  </a:lnTo>
                  <a:lnTo>
                    <a:pt x="552" y="1413"/>
                  </a:lnTo>
                  <a:lnTo>
                    <a:pt x="560" y="1395"/>
                  </a:lnTo>
                  <a:lnTo>
                    <a:pt x="568" y="1376"/>
                  </a:lnTo>
                  <a:lnTo>
                    <a:pt x="580" y="1358"/>
                  </a:lnTo>
                  <a:lnTo>
                    <a:pt x="592" y="1342"/>
                  </a:lnTo>
                  <a:lnTo>
                    <a:pt x="605" y="1326"/>
                  </a:lnTo>
                  <a:lnTo>
                    <a:pt x="605" y="1312"/>
                  </a:lnTo>
                  <a:lnTo>
                    <a:pt x="602" y="1297"/>
                  </a:lnTo>
                  <a:lnTo>
                    <a:pt x="599" y="1285"/>
                  </a:lnTo>
                  <a:lnTo>
                    <a:pt x="597" y="1269"/>
                  </a:lnTo>
                  <a:lnTo>
                    <a:pt x="588" y="1270"/>
                  </a:lnTo>
                  <a:lnTo>
                    <a:pt x="576" y="1272"/>
                  </a:lnTo>
                  <a:lnTo>
                    <a:pt x="565" y="1274"/>
                  </a:lnTo>
                  <a:lnTo>
                    <a:pt x="554" y="1274"/>
                  </a:lnTo>
                  <a:lnTo>
                    <a:pt x="541" y="1275"/>
                  </a:lnTo>
                  <a:lnTo>
                    <a:pt x="530" y="1275"/>
                  </a:lnTo>
                  <a:lnTo>
                    <a:pt x="519" y="1272"/>
                  </a:lnTo>
                  <a:lnTo>
                    <a:pt x="509" y="1269"/>
                  </a:lnTo>
                  <a:lnTo>
                    <a:pt x="497" y="1264"/>
                  </a:lnTo>
                  <a:lnTo>
                    <a:pt x="484" y="1258"/>
                  </a:lnTo>
                  <a:lnTo>
                    <a:pt x="473" y="1248"/>
                  </a:lnTo>
                  <a:lnTo>
                    <a:pt x="461" y="1238"/>
                  </a:lnTo>
                  <a:lnTo>
                    <a:pt x="452" y="1227"/>
                  </a:lnTo>
                  <a:lnTo>
                    <a:pt x="442" y="1216"/>
                  </a:lnTo>
                  <a:lnTo>
                    <a:pt x="433" y="1205"/>
                  </a:lnTo>
                  <a:lnTo>
                    <a:pt x="425" y="1194"/>
                  </a:lnTo>
                  <a:lnTo>
                    <a:pt x="422" y="1182"/>
                  </a:lnTo>
                  <a:lnTo>
                    <a:pt x="418" y="1173"/>
                  </a:lnTo>
                  <a:lnTo>
                    <a:pt x="412" y="1165"/>
                  </a:lnTo>
                  <a:lnTo>
                    <a:pt x="402" y="1160"/>
                  </a:lnTo>
                  <a:lnTo>
                    <a:pt x="388" y="1160"/>
                  </a:lnTo>
                  <a:lnTo>
                    <a:pt x="375" y="1155"/>
                  </a:lnTo>
                  <a:lnTo>
                    <a:pt x="362" y="1149"/>
                  </a:lnTo>
                  <a:lnTo>
                    <a:pt x="353" y="1141"/>
                  </a:lnTo>
                  <a:lnTo>
                    <a:pt x="343" y="1133"/>
                  </a:lnTo>
                  <a:lnTo>
                    <a:pt x="334" y="1122"/>
                  </a:lnTo>
                  <a:lnTo>
                    <a:pt x="324" y="1112"/>
                  </a:lnTo>
                  <a:lnTo>
                    <a:pt x="315" y="1103"/>
                  </a:lnTo>
                  <a:lnTo>
                    <a:pt x="300" y="1082"/>
                  </a:lnTo>
                  <a:lnTo>
                    <a:pt x="289" y="1061"/>
                  </a:lnTo>
                  <a:lnTo>
                    <a:pt x="281" y="1037"/>
                  </a:lnTo>
                  <a:lnTo>
                    <a:pt x="283" y="1008"/>
                  </a:lnTo>
                  <a:lnTo>
                    <a:pt x="284" y="997"/>
                  </a:lnTo>
                  <a:lnTo>
                    <a:pt x="284" y="984"/>
                  </a:lnTo>
                  <a:lnTo>
                    <a:pt x="284" y="973"/>
                  </a:lnTo>
                  <a:lnTo>
                    <a:pt x="281" y="964"/>
                  </a:lnTo>
                  <a:lnTo>
                    <a:pt x="273" y="957"/>
                  </a:lnTo>
                  <a:lnTo>
                    <a:pt x="265" y="952"/>
                  </a:lnTo>
                  <a:lnTo>
                    <a:pt x="257" y="949"/>
                  </a:lnTo>
                  <a:lnTo>
                    <a:pt x="248" y="946"/>
                  </a:lnTo>
                  <a:lnTo>
                    <a:pt x="235" y="933"/>
                  </a:lnTo>
                  <a:lnTo>
                    <a:pt x="225" y="920"/>
                  </a:lnTo>
                  <a:lnTo>
                    <a:pt x="216" y="904"/>
                  </a:lnTo>
                  <a:lnTo>
                    <a:pt x="209" y="888"/>
                  </a:lnTo>
                  <a:lnTo>
                    <a:pt x="204" y="872"/>
                  </a:lnTo>
                  <a:lnTo>
                    <a:pt x="201" y="855"/>
                  </a:lnTo>
                  <a:lnTo>
                    <a:pt x="203" y="837"/>
                  </a:lnTo>
                  <a:lnTo>
                    <a:pt x="208" y="818"/>
                  </a:lnTo>
                  <a:lnTo>
                    <a:pt x="212" y="805"/>
                  </a:lnTo>
                  <a:lnTo>
                    <a:pt x="219" y="794"/>
                  </a:lnTo>
                  <a:lnTo>
                    <a:pt x="227" y="783"/>
                  </a:lnTo>
                  <a:lnTo>
                    <a:pt x="236" y="772"/>
                  </a:lnTo>
                  <a:lnTo>
                    <a:pt x="248" y="762"/>
                  </a:lnTo>
                  <a:lnTo>
                    <a:pt x="257" y="753"/>
                  </a:lnTo>
                  <a:lnTo>
                    <a:pt x="267" y="743"/>
                  </a:lnTo>
                  <a:lnTo>
                    <a:pt x="275" y="732"/>
                  </a:lnTo>
                  <a:lnTo>
                    <a:pt x="275" y="724"/>
                  </a:lnTo>
                  <a:lnTo>
                    <a:pt x="254" y="689"/>
                  </a:lnTo>
                  <a:lnTo>
                    <a:pt x="235" y="650"/>
                  </a:lnTo>
                  <a:lnTo>
                    <a:pt x="219" y="612"/>
                  </a:lnTo>
                  <a:lnTo>
                    <a:pt x="204" y="572"/>
                  </a:lnTo>
                  <a:lnTo>
                    <a:pt x="193" y="530"/>
                  </a:lnTo>
                  <a:lnTo>
                    <a:pt x="187" y="487"/>
                  </a:lnTo>
                  <a:lnTo>
                    <a:pt x="184" y="443"/>
                  </a:lnTo>
                  <a:lnTo>
                    <a:pt x="184" y="396"/>
                  </a:lnTo>
                  <a:lnTo>
                    <a:pt x="185" y="396"/>
                  </a:lnTo>
                  <a:lnTo>
                    <a:pt x="188" y="372"/>
                  </a:lnTo>
                  <a:lnTo>
                    <a:pt x="193" y="350"/>
                  </a:lnTo>
                  <a:lnTo>
                    <a:pt x="198" y="328"/>
                  </a:lnTo>
                  <a:lnTo>
                    <a:pt x="204" y="305"/>
                  </a:lnTo>
                  <a:lnTo>
                    <a:pt x="212" y="284"/>
                  </a:lnTo>
                  <a:lnTo>
                    <a:pt x="219" y="264"/>
                  </a:lnTo>
                  <a:lnTo>
                    <a:pt x="227" y="241"/>
                  </a:lnTo>
                  <a:lnTo>
                    <a:pt x="233" y="220"/>
                  </a:lnTo>
                  <a:lnTo>
                    <a:pt x="217" y="211"/>
                  </a:lnTo>
                  <a:lnTo>
                    <a:pt x="203" y="198"/>
                  </a:lnTo>
                  <a:lnTo>
                    <a:pt x="193" y="184"/>
                  </a:lnTo>
                  <a:lnTo>
                    <a:pt x="187" y="165"/>
                  </a:lnTo>
                  <a:lnTo>
                    <a:pt x="180" y="161"/>
                  </a:lnTo>
                  <a:lnTo>
                    <a:pt x="174" y="160"/>
                  </a:lnTo>
                  <a:lnTo>
                    <a:pt x="166" y="157"/>
                  </a:lnTo>
                  <a:lnTo>
                    <a:pt x="160" y="153"/>
                  </a:lnTo>
                  <a:lnTo>
                    <a:pt x="145" y="150"/>
                  </a:lnTo>
                  <a:lnTo>
                    <a:pt x="133" y="145"/>
                  </a:lnTo>
                  <a:lnTo>
                    <a:pt x="120" y="139"/>
                  </a:lnTo>
                  <a:lnTo>
                    <a:pt x="107" y="134"/>
                  </a:lnTo>
                  <a:lnTo>
                    <a:pt x="94" y="126"/>
                  </a:lnTo>
                  <a:lnTo>
                    <a:pt x="83" y="118"/>
                  </a:lnTo>
                  <a:lnTo>
                    <a:pt x="72" y="110"/>
                  </a:lnTo>
                  <a:lnTo>
                    <a:pt x="61" y="101"/>
                  </a:lnTo>
                  <a:lnTo>
                    <a:pt x="53" y="94"/>
                  </a:lnTo>
                  <a:lnTo>
                    <a:pt x="45" y="86"/>
                  </a:lnTo>
                  <a:lnTo>
                    <a:pt x="38" y="78"/>
                  </a:lnTo>
                  <a:lnTo>
                    <a:pt x="32" y="69"/>
                  </a:lnTo>
                  <a:lnTo>
                    <a:pt x="26" y="61"/>
                  </a:lnTo>
                  <a:lnTo>
                    <a:pt x="18" y="54"/>
                  </a:lnTo>
                  <a:lnTo>
                    <a:pt x="10" y="48"/>
                  </a:lnTo>
                  <a:lnTo>
                    <a:pt x="0" y="43"/>
                  </a:lnTo>
                  <a:lnTo>
                    <a:pt x="0" y="24"/>
                  </a:lnTo>
                  <a:lnTo>
                    <a:pt x="2" y="24"/>
                  </a:lnTo>
                  <a:lnTo>
                    <a:pt x="3" y="0"/>
                  </a:lnTo>
                  <a:lnTo>
                    <a:pt x="84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4" name="Freeform 10"/>
            <p:cNvSpPr>
              <a:spLocks/>
            </p:cNvSpPr>
            <p:nvPr/>
          </p:nvSpPr>
          <p:spPr bwMode="auto">
            <a:xfrm>
              <a:off x="4423" y="2345"/>
              <a:ext cx="379" cy="572"/>
            </a:xfrm>
            <a:custGeom>
              <a:avLst/>
              <a:gdLst>
                <a:gd name="T0" fmla="*/ 287 w 757"/>
                <a:gd name="T1" fmla="*/ 41 h 1144"/>
                <a:gd name="T2" fmla="*/ 303 w 757"/>
                <a:gd name="T3" fmla="*/ 146 h 1144"/>
                <a:gd name="T4" fmla="*/ 327 w 757"/>
                <a:gd name="T5" fmla="*/ 191 h 1144"/>
                <a:gd name="T6" fmla="*/ 352 w 757"/>
                <a:gd name="T7" fmla="*/ 316 h 1144"/>
                <a:gd name="T8" fmla="*/ 367 w 757"/>
                <a:gd name="T9" fmla="*/ 388 h 1144"/>
                <a:gd name="T10" fmla="*/ 347 w 757"/>
                <a:gd name="T11" fmla="*/ 467 h 1144"/>
                <a:gd name="T12" fmla="*/ 379 w 757"/>
                <a:gd name="T13" fmla="*/ 479 h 1144"/>
                <a:gd name="T14" fmla="*/ 355 w 757"/>
                <a:gd name="T15" fmla="*/ 499 h 1144"/>
                <a:gd name="T16" fmla="*/ 311 w 757"/>
                <a:gd name="T17" fmla="*/ 524 h 1144"/>
                <a:gd name="T18" fmla="*/ 279 w 757"/>
                <a:gd name="T19" fmla="*/ 553 h 1144"/>
                <a:gd name="T20" fmla="*/ 234 w 757"/>
                <a:gd name="T21" fmla="*/ 571 h 1144"/>
                <a:gd name="T22" fmla="*/ 211 w 757"/>
                <a:gd name="T23" fmla="*/ 572 h 1144"/>
                <a:gd name="T24" fmla="*/ 195 w 757"/>
                <a:gd name="T25" fmla="*/ 559 h 1144"/>
                <a:gd name="T26" fmla="*/ 224 w 757"/>
                <a:gd name="T27" fmla="*/ 527 h 1144"/>
                <a:gd name="T28" fmla="*/ 283 w 757"/>
                <a:gd name="T29" fmla="*/ 482 h 1144"/>
                <a:gd name="T30" fmla="*/ 335 w 757"/>
                <a:gd name="T31" fmla="*/ 441 h 1144"/>
                <a:gd name="T32" fmla="*/ 328 w 757"/>
                <a:gd name="T33" fmla="*/ 380 h 1144"/>
                <a:gd name="T34" fmla="*/ 313 w 757"/>
                <a:gd name="T35" fmla="*/ 300 h 1144"/>
                <a:gd name="T36" fmla="*/ 291 w 757"/>
                <a:gd name="T37" fmla="*/ 185 h 1144"/>
                <a:gd name="T38" fmla="*/ 280 w 757"/>
                <a:gd name="T39" fmla="*/ 270 h 1144"/>
                <a:gd name="T40" fmla="*/ 291 w 757"/>
                <a:gd name="T41" fmla="*/ 341 h 1144"/>
                <a:gd name="T42" fmla="*/ 294 w 757"/>
                <a:gd name="T43" fmla="*/ 408 h 1144"/>
                <a:gd name="T44" fmla="*/ 264 w 757"/>
                <a:gd name="T45" fmla="*/ 432 h 1144"/>
                <a:gd name="T46" fmla="*/ 249 w 757"/>
                <a:gd name="T47" fmla="*/ 440 h 1144"/>
                <a:gd name="T48" fmla="*/ 287 w 757"/>
                <a:gd name="T49" fmla="*/ 435 h 1144"/>
                <a:gd name="T50" fmla="*/ 275 w 757"/>
                <a:gd name="T51" fmla="*/ 458 h 1144"/>
                <a:gd name="T52" fmla="*/ 219 w 757"/>
                <a:gd name="T53" fmla="*/ 485 h 1144"/>
                <a:gd name="T54" fmla="*/ 171 w 757"/>
                <a:gd name="T55" fmla="*/ 515 h 1144"/>
                <a:gd name="T56" fmla="*/ 132 w 757"/>
                <a:gd name="T57" fmla="*/ 503 h 1144"/>
                <a:gd name="T58" fmla="*/ 148 w 757"/>
                <a:gd name="T59" fmla="*/ 461 h 1144"/>
                <a:gd name="T60" fmla="*/ 168 w 757"/>
                <a:gd name="T61" fmla="*/ 434 h 1144"/>
                <a:gd name="T62" fmla="*/ 187 w 757"/>
                <a:gd name="T63" fmla="*/ 412 h 1144"/>
                <a:gd name="T64" fmla="*/ 211 w 757"/>
                <a:gd name="T65" fmla="*/ 393 h 1144"/>
                <a:gd name="T66" fmla="*/ 233 w 757"/>
                <a:gd name="T67" fmla="*/ 367 h 1144"/>
                <a:gd name="T68" fmla="*/ 224 w 757"/>
                <a:gd name="T69" fmla="*/ 308 h 1144"/>
                <a:gd name="T70" fmla="*/ 206 w 757"/>
                <a:gd name="T71" fmla="*/ 261 h 1144"/>
                <a:gd name="T72" fmla="*/ 212 w 757"/>
                <a:gd name="T73" fmla="*/ 312 h 1144"/>
                <a:gd name="T74" fmla="*/ 208 w 757"/>
                <a:gd name="T75" fmla="*/ 376 h 1144"/>
                <a:gd name="T76" fmla="*/ 127 w 757"/>
                <a:gd name="T77" fmla="*/ 432 h 1144"/>
                <a:gd name="T78" fmla="*/ 92 w 757"/>
                <a:gd name="T79" fmla="*/ 426 h 1144"/>
                <a:gd name="T80" fmla="*/ 105 w 757"/>
                <a:gd name="T81" fmla="*/ 385 h 1144"/>
                <a:gd name="T82" fmla="*/ 138 w 757"/>
                <a:gd name="T83" fmla="*/ 376 h 1144"/>
                <a:gd name="T84" fmla="*/ 165 w 757"/>
                <a:gd name="T85" fmla="*/ 368 h 1144"/>
                <a:gd name="T86" fmla="*/ 161 w 757"/>
                <a:gd name="T87" fmla="*/ 363 h 1144"/>
                <a:gd name="T88" fmla="*/ 156 w 757"/>
                <a:gd name="T89" fmla="*/ 351 h 1144"/>
                <a:gd name="T90" fmla="*/ 175 w 757"/>
                <a:gd name="T91" fmla="*/ 320 h 1144"/>
                <a:gd name="T92" fmla="*/ 149 w 757"/>
                <a:gd name="T93" fmla="*/ 332 h 1144"/>
                <a:gd name="T94" fmla="*/ 107 w 757"/>
                <a:gd name="T95" fmla="*/ 250 h 1144"/>
                <a:gd name="T96" fmla="*/ 117 w 757"/>
                <a:gd name="T97" fmla="*/ 157 h 1144"/>
                <a:gd name="T98" fmla="*/ 119 w 757"/>
                <a:gd name="T99" fmla="*/ 75 h 1144"/>
                <a:gd name="T100" fmla="*/ 128 w 757"/>
                <a:gd name="T101" fmla="*/ 39 h 1144"/>
                <a:gd name="T102" fmla="*/ 161 w 757"/>
                <a:gd name="T103" fmla="*/ 14 h 1144"/>
                <a:gd name="T104" fmla="*/ 163 w 757"/>
                <a:gd name="T105" fmla="*/ 5 h 1144"/>
                <a:gd name="T106" fmla="*/ 124 w 757"/>
                <a:gd name="T107" fmla="*/ 18 h 1144"/>
                <a:gd name="T108" fmla="*/ 72 w 757"/>
                <a:gd name="T109" fmla="*/ 41 h 1144"/>
                <a:gd name="T110" fmla="*/ 44 w 757"/>
                <a:gd name="T111" fmla="*/ 30 h 1144"/>
                <a:gd name="T112" fmla="*/ 5 w 757"/>
                <a:gd name="T113" fmla="*/ 4 h 114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757" h="1144">
                  <a:moveTo>
                    <a:pt x="551" y="0"/>
                  </a:moveTo>
                  <a:lnTo>
                    <a:pt x="559" y="16"/>
                  </a:lnTo>
                  <a:lnTo>
                    <a:pt x="563" y="32"/>
                  </a:lnTo>
                  <a:lnTo>
                    <a:pt x="567" y="49"/>
                  </a:lnTo>
                  <a:lnTo>
                    <a:pt x="570" y="67"/>
                  </a:lnTo>
                  <a:lnTo>
                    <a:pt x="573" y="73"/>
                  </a:lnTo>
                  <a:lnTo>
                    <a:pt x="574" y="81"/>
                  </a:lnTo>
                  <a:lnTo>
                    <a:pt x="576" y="89"/>
                  </a:lnTo>
                  <a:lnTo>
                    <a:pt x="578" y="97"/>
                  </a:lnTo>
                  <a:lnTo>
                    <a:pt x="587" y="140"/>
                  </a:lnTo>
                  <a:lnTo>
                    <a:pt x="595" y="185"/>
                  </a:lnTo>
                  <a:lnTo>
                    <a:pt x="600" y="230"/>
                  </a:lnTo>
                  <a:lnTo>
                    <a:pt x="602" y="278"/>
                  </a:lnTo>
                  <a:lnTo>
                    <a:pt x="605" y="292"/>
                  </a:lnTo>
                  <a:lnTo>
                    <a:pt x="610" y="306"/>
                  </a:lnTo>
                  <a:lnTo>
                    <a:pt x="614" y="321"/>
                  </a:lnTo>
                  <a:lnTo>
                    <a:pt x="619" y="334"/>
                  </a:lnTo>
                  <a:lnTo>
                    <a:pt x="626" y="348"/>
                  </a:lnTo>
                  <a:lnTo>
                    <a:pt x="634" y="361"/>
                  </a:lnTo>
                  <a:lnTo>
                    <a:pt x="643" y="372"/>
                  </a:lnTo>
                  <a:lnTo>
                    <a:pt x="654" y="382"/>
                  </a:lnTo>
                  <a:lnTo>
                    <a:pt x="658" y="425"/>
                  </a:lnTo>
                  <a:lnTo>
                    <a:pt x="665" y="468"/>
                  </a:lnTo>
                  <a:lnTo>
                    <a:pt x="677" y="508"/>
                  </a:lnTo>
                  <a:lnTo>
                    <a:pt x="688" y="549"/>
                  </a:lnTo>
                  <a:lnTo>
                    <a:pt x="696" y="575"/>
                  </a:lnTo>
                  <a:lnTo>
                    <a:pt x="701" y="604"/>
                  </a:lnTo>
                  <a:lnTo>
                    <a:pt x="704" y="632"/>
                  </a:lnTo>
                  <a:lnTo>
                    <a:pt x="707" y="663"/>
                  </a:lnTo>
                  <a:lnTo>
                    <a:pt x="710" y="669"/>
                  </a:lnTo>
                  <a:lnTo>
                    <a:pt x="712" y="677"/>
                  </a:lnTo>
                  <a:lnTo>
                    <a:pt x="713" y="684"/>
                  </a:lnTo>
                  <a:lnTo>
                    <a:pt x="713" y="692"/>
                  </a:lnTo>
                  <a:lnTo>
                    <a:pt x="721" y="733"/>
                  </a:lnTo>
                  <a:lnTo>
                    <a:pt x="733" y="775"/>
                  </a:lnTo>
                  <a:lnTo>
                    <a:pt x="739" y="816"/>
                  </a:lnTo>
                  <a:lnTo>
                    <a:pt x="736" y="861"/>
                  </a:lnTo>
                  <a:lnTo>
                    <a:pt x="729" y="877"/>
                  </a:lnTo>
                  <a:lnTo>
                    <a:pt x="721" y="891"/>
                  </a:lnTo>
                  <a:lnTo>
                    <a:pt x="713" y="906"/>
                  </a:lnTo>
                  <a:lnTo>
                    <a:pt x="704" y="920"/>
                  </a:lnTo>
                  <a:lnTo>
                    <a:pt x="694" y="934"/>
                  </a:lnTo>
                  <a:lnTo>
                    <a:pt x="685" y="949"/>
                  </a:lnTo>
                  <a:lnTo>
                    <a:pt x="675" y="963"/>
                  </a:lnTo>
                  <a:lnTo>
                    <a:pt x="667" y="978"/>
                  </a:lnTo>
                  <a:lnTo>
                    <a:pt x="667" y="982"/>
                  </a:lnTo>
                  <a:lnTo>
                    <a:pt x="672" y="982"/>
                  </a:lnTo>
                  <a:lnTo>
                    <a:pt x="755" y="915"/>
                  </a:lnTo>
                  <a:lnTo>
                    <a:pt x="757" y="957"/>
                  </a:lnTo>
                  <a:lnTo>
                    <a:pt x="753" y="960"/>
                  </a:lnTo>
                  <a:lnTo>
                    <a:pt x="753" y="965"/>
                  </a:lnTo>
                  <a:lnTo>
                    <a:pt x="752" y="968"/>
                  </a:lnTo>
                  <a:lnTo>
                    <a:pt x="750" y="973"/>
                  </a:lnTo>
                  <a:lnTo>
                    <a:pt x="736" y="979"/>
                  </a:lnTo>
                  <a:lnTo>
                    <a:pt x="723" y="987"/>
                  </a:lnTo>
                  <a:lnTo>
                    <a:pt x="710" y="997"/>
                  </a:lnTo>
                  <a:lnTo>
                    <a:pt x="697" y="1006"/>
                  </a:lnTo>
                  <a:lnTo>
                    <a:pt x="685" y="1016"/>
                  </a:lnTo>
                  <a:lnTo>
                    <a:pt x="672" y="1026"/>
                  </a:lnTo>
                  <a:lnTo>
                    <a:pt x="659" y="1032"/>
                  </a:lnTo>
                  <a:lnTo>
                    <a:pt x="643" y="1037"/>
                  </a:lnTo>
                  <a:lnTo>
                    <a:pt x="634" y="1043"/>
                  </a:lnTo>
                  <a:lnTo>
                    <a:pt x="622" y="1048"/>
                  </a:lnTo>
                  <a:lnTo>
                    <a:pt x="611" y="1053"/>
                  </a:lnTo>
                  <a:lnTo>
                    <a:pt x="600" y="1058"/>
                  </a:lnTo>
                  <a:lnTo>
                    <a:pt x="589" y="1064"/>
                  </a:lnTo>
                  <a:lnTo>
                    <a:pt x="579" y="1070"/>
                  </a:lnTo>
                  <a:lnTo>
                    <a:pt x="570" y="1080"/>
                  </a:lnTo>
                  <a:lnTo>
                    <a:pt x="563" y="1091"/>
                  </a:lnTo>
                  <a:lnTo>
                    <a:pt x="557" y="1105"/>
                  </a:lnTo>
                  <a:lnTo>
                    <a:pt x="547" y="1115"/>
                  </a:lnTo>
                  <a:lnTo>
                    <a:pt x="536" y="1123"/>
                  </a:lnTo>
                  <a:lnTo>
                    <a:pt x="523" y="1129"/>
                  </a:lnTo>
                  <a:lnTo>
                    <a:pt x="511" y="1134"/>
                  </a:lnTo>
                  <a:lnTo>
                    <a:pt x="496" y="1137"/>
                  </a:lnTo>
                  <a:lnTo>
                    <a:pt x="482" y="1139"/>
                  </a:lnTo>
                  <a:lnTo>
                    <a:pt x="468" y="1141"/>
                  </a:lnTo>
                  <a:lnTo>
                    <a:pt x="461" y="1142"/>
                  </a:lnTo>
                  <a:lnTo>
                    <a:pt x="455" y="1142"/>
                  </a:lnTo>
                  <a:lnTo>
                    <a:pt x="448" y="1144"/>
                  </a:lnTo>
                  <a:lnTo>
                    <a:pt x="442" y="1144"/>
                  </a:lnTo>
                  <a:lnTo>
                    <a:pt x="436" y="1144"/>
                  </a:lnTo>
                  <a:lnTo>
                    <a:pt x="428" y="1144"/>
                  </a:lnTo>
                  <a:lnTo>
                    <a:pt x="421" y="1144"/>
                  </a:lnTo>
                  <a:lnTo>
                    <a:pt x="415" y="1144"/>
                  </a:lnTo>
                  <a:lnTo>
                    <a:pt x="412" y="1141"/>
                  </a:lnTo>
                  <a:lnTo>
                    <a:pt x="408" y="1139"/>
                  </a:lnTo>
                  <a:lnTo>
                    <a:pt x="404" y="1139"/>
                  </a:lnTo>
                  <a:lnTo>
                    <a:pt x="400" y="1137"/>
                  </a:lnTo>
                  <a:lnTo>
                    <a:pt x="392" y="1128"/>
                  </a:lnTo>
                  <a:lnTo>
                    <a:pt x="389" y="1117"/>
                  </a:lnTo>
                  <a:lnTo>
                    <a:pt x="384" y="1105"/>
                  </a:lnTo>
                  <a:lnTo>
                    <a:pt x="381" y="1094"/>
                  </a:lnTo>
                  <a:lnTo>
                    <a:pt x="396" y="1089"/>
                  </a:lnTo>
                  <a:lnTo>
                    <a:pt x="410" y="1082"/>
                  </a:lnTo>
                  <a:lnTo>
                    <a:pt x="423" y="1074"/>
                  </a:lnTo>
                  <a:lnTo>
                    <a:pt x="436" y="1064"/>
                  </a:lnTo>
                  <a:lnTo>
                    <a:pt x="447" y="1054"/>
                  </a:lnTo>
                  <a:lnTo>
                    <a:pt x="460" y="1043"/>
                  </a:lnTo>
                  <a:lnTo>
                    <a:pt x="469" y="1030"/>
                  </a:lnTo>
                  <a:lnTo>
                    <a:pt x="479" y="1018"/>
                  </a:lnTo>
                  <a:lnTo>
                    <a:pt x="498" y="1000"/>
                  </a:lnTo>
                  <a:lnTo>
                    <a:pt x="520" y="986"/>
                  </a:lnTo>
                  <a:lnTo>
                    <a:pt x="543" y="974"/>
                  </a:lnTo>
                  <a:lnTo>
                    <a:pt x="565" y="963"/>
                  </a:lnTo>
                  <a:lnTo>
                    <a:pt x="589" y="952"/>
                  </a:lnTo>
                  <a:lnTo>
                    <a:pt x="611" y="941"/>
                  </a:lnTo>
                  <a:lnTo>
                    <a:pt x="632" y="928"/>
                  </a:lnTo>
                  <a:lnTo>
                    <a:pt x="653" y="912"/>
                  </a:lnTo>
                  <a:lnTo>
                    <a:pt x="659" y="903"/>
                  </a:lnTo>
                  <a:lnTo>
                    <a:pt x="664" y="893"/>
                  </a:lnTo>
                  <a:lnTo>
                    <a:pt x="669" y="882"/>
                  </a:lnTo>
                  <a:lnTo>
                    <a:pt x="670" y="871"/>
                  </a:lnTo>
                  <a:lnTo>
                    <a:pt x="672" y="871"/>
                  </a:lnTo>
                  <a:lnTo>
                    <a:pt x="677" y="845"/>
                  </a:lnTo>
                  <a:lnTo>
                    <a:pt x="673" y="821"/>
                  </a:lnTo>
                  <a:lnTo>
                    <a:pt x="665" y="800"/>
                  </a:lnTo>
                  <a:lnTo>
                    <a:pt x="658" y="778"/>
                  </a:lnTo>
                  <a:lnTo>
                    <a:pt x="656" y="760"/>
                  </a:lnTo>
                  <a:lnTo>
                    <a:pt x="658" y="760"/>
                  </a:lnTo>
                  <a:lnTo>
                    <a:pt x="661" y="740"/>
                  </a:lnTo>
                  <a:lnTo>
                    <a:pt x="658" y="722"/>
                  </a:lnTo>
                  <a:lnTo>
                    <a:pt x="651" y="704"/>
                  </a:lnTo>
                  <a:lnTo>
                    <a:pt x="646" y="685"/>
                  </a:lnTo>
                  <a:lnTo>
                    <a:pt x="637" y="642"/>
                  </a:lnTo>
                  <a:lnTo>
                    <a:pt x="626" y="599"/>
                  </a:lnTo>
                  <a:lnTo>
                    <a:pt x="616" y="556"/>
                  </a:lnTo>
                  <a:lnTo>
                    <a:pt x="605" y="514"/>
                  </a:lnTo>
                  <a:lnTo>
                    <a:pt x="597" y="487"/>
                  </a:lnTo>
                  <a:lnTo>
                    <a:pt x="592" y="458"/>
                  </a:lnTo>
                  <a:lnTo>
                    <a:pt x="589" y="430"/>
                  </a:lnTo>
                  <a:lnTo>
                    <a:pt x="586" y="399"/>
                  </a:lnTo>
                  <a:lnTo>
                    <a:pt x="582" y="369"/>
                  </a:lnTo>
                  <a:lnTo>
                    <a:pt x="576" y="342"/>
                  </a:lnTo>
                  <a:lnTo>
                    <a:pt x="567" y="314"/>
                  </a:lnTo>
                  <a:lnTo>
                    <a:pt x="551" y="291"/>
                  </a:lnTo>
                  <a:lnTo>
                    <a:pt x="552" y="354"/>
                  </a:lnTo>
                  <a:lnTo>
                    <a:pt x="551" y="417"/>
                  </a:lnTo>
                  <a:lnTo>
                    <a:pt x="551" y="479"/>
                  </a:lnTo>
                  <a:lnTo>
                    <a:pt x="559" y="540"/>
                  </a:lnTo>
                  <a:lnTo>
                    <a:pt x="563" y="569"/>
                  </a:lnTo>
                  <a:lnTo>
                    <a:pt x="568" y="597"/>
                  </a:lnTo>
                  <a:lnTo>
                    <a:pt x="573" y="628"/>
                  </a:lnTo>
                  <a:lnTo>
                    <a:pt x="576" y="656"/>
                  </a:lnTo>
                  <a:lnTo>
                    <a:pt x="579" y="664"/>
                  </a:lnTo>
                  <a:lnTo>
                    <a:pt x="581" y="674"/>
                  </a:lnTo>
                  <a:lnTo>
                    <a:pt x="582" y="682"/>
                  </a:lnTo>
                  <a:lnTo>
                    <a:pt x="587" y="690"/>
                  </a:lnTo>
                  <a:lnTo>
                    <a:pt x="592" y="711"/>
                  </a:lnTo>
                  <a:lnTo>
                    <a:pt x="595" y="735"/>
                  </a:lnTo>
                  <a:lnTo>
                    <a:pt x="595" y="757"/>
                  </a:lnTo>
                  <a:lnTo>
                    <a:pt x="592" y="781"/>
                  </a:lnTo>
                  <a:lnTo>
                    <a:pt x="595" y="802"/>
                  </a:lnTo>
                  <a:lnTo>
                    <a:pt x="587" y="816"/>
                  </a:lnTo>
                  <a:lnTo>
                    <a:pt x="573" y="829"/>
                  </a:lnTo>
                  <a:lnTo>
                    <a:pt x="563" y="843"/>
                  </a:lnTo>
                  <a:lnTo>
                    <a:pt x="555" y="848"/>
                  </a:lnTo>
                  <a:lnTo>
                    <a:pt x="549" y="851"/>
                  </a:lnTo>
                  <a:lnTo>
                    <a:pt x="541" y="856"/>
                  </a:lnTo>
                  <a:lnTo>
                    <a:pt x="535" y="861"/>
                  </a:lnTo>
                  <a:lnTo>
                    <a:pt x="527" y="864"/>
                  </a:lnTo>
                  <a:lnTo>
                    <a:pt x="520" y="867"/>
                  </a:lnTo>
                  <a:lnTo>
                    <a:pt x="512" y="871"/>
                  </a:lnTo>
                  <a:lnTo>
                    <a:pt x="504" y="872"/>
                  </a:lnTo>
                  <a:lnTo>
                    <a:pt x="503" y="874"/>
                  </a:lnTo>
                  <a:lnTo>
                    <a:pt x="501" y="875"/>
                  </a:lnTo>
                  <a:lnTo>
                    <a:pt x="498" y="877"/>
                  </a:lnTo>
                  <a:lnTo>
                    <a:pt x="498" y="879"/>
                  </a:lnTo>
                  <a:lnTo>
                    <a:pt x="511" y="880"/>
                  </a:lnTo>
                  <a:lnTo>
                    <a:pt x="522" y="880"/>
                  </a:lnTo>
                  <a:lnTo>
                    <a:pt x="533" y="879"/>
                  </a:lnTo>
                  <a:lnTo>
                    <a:pt x="543" y="877"/>
                  </a:lnTo>
                  <a:lnTo>
                    <a:pt x="554" y="874"/>
                  </a:lnTo>
                  <a:lnTo>
                    <a:pt x="563" y="871"/>
                  </a:lnTo>
                  <a:lnTo>
                    <a:pt x="574" y="869"/>
                  </a:lnTo>
                  <a:lnTo>
                    <a:pt x="586" y="867"/>
                  </a:lnTo>
                  <a:lnTo>
                    <a:pt x="584" y="879"/>
                  </a:lnTo>
                  <a:lnTo>
                    <a:pt x="581" y="888"/>
                  </a:lnTo>
                  <a:lnTo>
                    <a:pt x="574" y="896"/>
                  </a:lnTo>
                  <a:lnTo>
                    <a:pt x="567" y="903"/>
                  </a:lnTo>
                  <a:lnTo>
                    <a:pt x="559" y="909"/>
                  </a:lnTo>
                  <a:lnTo>
                    <a:pt x="549" y="915"/>
                  </a:lnTo>
                  <a:lnTo>
                    <a:pt x="539" y="920"/>
                  </a:lnTo>
                  <a:lnTo>
                    <a:pt x="531" y="925"/>
                  </a:lnTo>
                  <a:lnTo>
                    <a:pt x="512" y="934"/>
                  </a:lnTo>
                  <a:lnTo>
                    <a:pt x="493" y="942"/>
                  </a:lnTo>
                  <a:lnTo>
                    <a:pt x="475" y="950"/>
                  </a:lnTo>
                  <a:lnTo>
                    <a:pt x="456" y="960"/>
                  </a:lnTo>
                  <a:lnTo>
                    <a:pt x="437" y="970"/>
                  </a:lnTo>
                  <a:lnTo>
                    <a:pt x="420" y="981"/>
                  </a:lnTo>
                  <a:lnTo>
                    <a:pt x="402" y="992"/>
                  </a:lnTo>
                  <a:lnTo>
                    <a:pt x="384" y="1005"/>
                  </a:lnTo>
                  <a:lnTo>
                    <a:pt x="375" y="1011"/>
                  </a:lnTo>
                  <a:lnTo>
                    <a:pt x="364" y="1018"/>
                  </a:lnTo>
                  <a:lnTo>
                    <a:pt x="353" y="1024"/>
                  </a:lnTo>
                  <a:lnTo>
                    <a:pt x="341" y="1029"/>
                  </a:lnTo>
                  <a:lnTo>
                    <a:pt x="329" y="1032"/>
                  </a:lnTo>
                  <a:lnTo>
                    <a:pt x="317" y="1035"/>
                  </a:lnTo>
                  <a:lnTo>
                    <a:pt x="303" y="1035"/>
                  </a:lnTo>
                  <a:lnTo>
                    <a:pt x="289" y="1032"/>
                  </a:lnTo>
                  <a:lnTo>
                    <a:pt x="279" y="1024"/>
                  </a:lnTo>
                  <a:lnTo>
                    <a:pt x="270" y="1014"/>
                  </a:lnTo>
                  <a:lnTo>
                    <a:pt x="263" y="1005"/>
                  </a:lnTo>
                  <a:lnTo>
                    <a:pt x="258" y="992"/>
                  </a:lnTo>
                  <a:lnTo>
                    <a:pt x="266" y="976"/>
                  </a:lnTo>
                  <a:lnTo>
                    <a:pt x="278" y="963"/>
                  </a:lnTo>
                  <a:lnTo>
                    <a:pt x="287" y="949"/>
                  </a:lnTo>
                  <a:lnTo>
                    <a:pt x="292" y="931"/>
                  </a:lnTo>
                  <a:lnTo>
                    <a:pt x="293" y="927"/>
                  </a:lnTo>
                  <a:lnTo>
                    <a:pt x="295" y="922"/>
                  </a:lnTo>
                  <a:lnTo>
                    <a:pt x="297" y="917"/>
                  </a:lnTo>
                  <a:lnTo>
                    <a:pt x="298" y="912"/>
                  </a:lnTo>
                  <a:lnTo>
                    <a:pt x="309" y="904"/>
                  </a:lnTo>
                  <a:lnTo>
                    <a:pt x="317" y="896"/>
                  </a:lnTo>
                  <a:lnTo>
                    <a:pt x="324" y="885"/>
                  </a:lnTo>
                  <a:lnTo>
                    <a:pt x="330" y="875"/>
                  </a:lnTo>
                  <a:lnTo>
                    <a:pt x="335" y="867"/>
                  </a:lnTo>
                  <a:lnTo>
                    <a:pt x="338" y="859"/>
                  </a:lnTo>
                  <a:lnTo>
                    <a:pt x="343" y="851"/>
                  </a:lnTo>
                  <a:lnTo>
                    <a:pt x="351" y="845"/>
                  </a:lnTo>
                  <a:lnTo>
                    <a:pt x="356" y="839"/>
                  </a:lnTo>
                  <a:lnTo>
                    <a:pt x="362" y="834"/>
                  </a:lnTo>
                  <a:lnTo>
                    <a:pt x="367" y="829"/>
                  </a:lnTo>
                  <a:lnTo>
                    <a:pt x="373" y="824"/>
                  </a:lnTo>
                  <a:lnTo>
                    <a:pt x="380" y="821"/>
                  </a:lnTo>
                  <a:lnTo>
                    <a:pt x="386" y="818"/>
                  </a:lnTo>
                  <a:lnTo>
                    <a:pt x="392" y="815"/>
                  </a:lnTo>
                  <a:lnTo>
                    <a:pt x="399" y="810"/>
                  </a:lnTo>
                  <a:lnTo>
                    <a:pt x="407" y="802"/>
                  </a:lnTo>
                  <a:lnTo>
                    <a:pt x="415" y="794"/>
                  </a:lnTo>
                  <a:lnTo>
                    <a:pt x="421" y="786"/>
                  </a:lnTo>
                  <a:lnTo>
                    <a:pt x="429" y="776"/>
                  </a:lnTo>
                  <a:lnTo>
                    <a:pt x="436" y="768"/>
                  </a:lnTo>
                  <a:lnTo>
                    <a:pt x="440" y="759"/>
                  </a:lnTo>
                  <a:lnTo>
                    <a:pt x="447" y="749"/>
                  </a:lnTo>
                  <a:lnTo>
                    <a:pt x="453" y="740"/>
                  </a:lnTo>
                  <a:lnTo>
                    <a:pt x="460" y="736"/>
                  </a:lnTo>
                  <a:lnTo>
                    <a:pt x="466" y="733"/>
                  </a:lnTo>
                  <a:lnTo>
                    <a:pt x="471" y="728"/>
                  </a:lnTo>
                  <a:lnTo>
                    <a:pt x="474" y="720"/>
                  </a:lnTo>
                  <a:lnTo>
                    <a:pt x="472" y="696"/>
                  </a:lnTo>
                  <a:lnTo>
                    <a:pt x="468" y="676"/>
                  </a:lnTo>
                  <a:lnTo>
                    <a:pt x="463" y="655"/>
                  </a:lnTo>
                  <a:lnTo>
                    <a:pt x="455" y="634"/>
                  </a:lnTo>
                  <a:lnTo>
                    <a:pt x="447" y="615"/>
                  </a:lnTo>
                  <a:lnTo>
                    <a:pt x="439" y="596"/>
                  </a:lnTo>
                  <a:lnTo>
                    <a:pt x="429" y="577"/>
                  </a:lnTo>
                  <a:lnTo>
                    <a:pt x="421" y="557"/>
                  </a:lnTo>
                  <a:lnTo>
                    <a:pt x="418" y="548"/>
                  </a:lnTo>
                  <a:lnTo>
                    <a:pt x="415" y="538"/>
                  </a:lnTo>
                  <a:lnTo>
                    <a:pt x="413" y="530"/>
                  </a:lnTo>
                  <a:lnTo>
                    <a:pt x="412" y="521"/>
                  </a:lnTo>
                  <a:lnTo>
                    <a:pt x="407" y="517"/>
                  </a:lnTo>
                  <a:lnTo>
                    <a:pt x="405" y="527"/>
                  </a:lnTo>
                  <a:lnTo>
                    <a:pt x="405" y="535"/>
                  </a:lnTo>
                  <a:lnTo>
                    <a:pt x="408" y="545"/>
                  </a:lnTo>
                  <a:lnTo>
                    <a:pt x="412" y="553"/>
                  </a:lnTo>
                  <a:lnTo>
                    <a:pt x="418" y="588"/>
                  </a:lnTo>
                  <a:lnTo>
                    <a:pt x="424" y="624"/>
                  </a:lnTo>
                  <a:lnTo>
                    <a:pt x="428" y="661"/>
                  </a:lnTo>
                  <a:lnTo>
                    <a:pt x="429" y="700"/>
                  </a:lnTo>
                  <a:lnTo>
                    <a:pt x="428" y="700"/>
                  </a:lnTo>
                  <a:lnTo>
                    <a:pt x="426" y="714"/>
                  </a:lnTo>
                  <a:lnTo>
                    <a:pt x="423" y="727"/>
                  </a:lnTo>
                  <a:lnTo>
                    <a:pt x="420" y="740"/>
                  </a:lnTo>
                  <a:lnTo>
                    <a:pt x="415" y="752"/>
                  </a:lnTo>
                  <a:lnTo>
                    <a:pt x="392" y="771"/>
                  </a:lnTo>
                  <a:lnTo>
                    <a:pt x="372" y="791"/>
                  </a:lnTo>
                  <a:lnTo>
                    <a:pt x="349" y="808"/>
                  </a:lnTo>
                  <a:lnTo>
                    <a:pt x="327" y="824"/>
                  </a:lnTo>
                  <a:lnTo>
                    <a:pt x="303" y="840"/>
                  </a:lnTo>
                  <a:lnTo>
                    <a:pt x="279" y="853"/>
                  </a:lnTo>
                  <a:lnTo>
                    <a:pt x="254" y="864"/>
                  </a:lnTo>
                  <a:lnTo>
                    <a:pt x="228" y="874"/>
                  </a:lnTo>
                  <a:lnTo>
                    <a:pt x="223" y="877"/>
                  </a:lnTo>
                  <a:lnTo>
                    <a:pt x="218" y="880"/>
                  </a:lnTo>
                  <a:lnTo>
                    <a:pt x="212" y="882"/>
                  </a:lnTo>
                  <a:lnTo>
                    <a:pt x="206" y="882"/>
                  </a:lnTo>
                  <a:lnTo>
                    <a:pt x="193" y="867"/>
                  </a:lnTo>
                  <a:lnTo>
                    <a:pt x="183" y="851"/>
                  </a:lnTo>
                  <a:lnTo>
                    <a:pt x="179" y="834"/>
                  </a:lnTo>
                  <a:lnTo>
                    <a:pt x="180" y="813"/>
                  </a:lnTo>
                  <a:lnTo>
                    <a:pt x="182" y="813"/>
                  </a:lnTo>
                  <a:lnTo>
                    <a:pt x="183" y="797"/>
                  </a:lnTo>
                  <a:lnTo>
                    <a:pt x="188" y="786"/>
                  </a:lnTo>
                  <a:lnTo>
                    <a:pt x="198" y="776"/>
                  </a:lnTo>
                  <a:lnTo>
                    <a:pt x="209" y="770"/>
                  </a:lnTo>
                  <a:lnTo>
                    <a:pt x="222" y="764"/>
                  </a:lnTo>
                  <a:lnTo>
                    <a:pt x="234" y="757"/>
                  </a:lnTo>
                  <a:lnTo>
                    <a:pt x="246" y="751"/>
                  </a:lnTo>
                  <a:lnTo>
                    <a:pt x="255" y="741"/>
                  </a:lnTo>
                  <a:lnTo>
                    <a:pt x="262" y="744"/>
                  </a:lnTo>
                  <a:lnTo>
                    <a:pt x="268" y="748"/>
                  </a:lnTo>
                  <a:lnTo>
                    <a:pt x="276" y="752"/>
                  </a:lnTo>
                  <a:lnTo>
                    <a:pt x="282" y="756"/>
                  </a:lnTo>
                  <a:lnTo>
                    <a:pt x="290" y="759"/>
                  </a:lnTo>
                  <a:lnTo>
                    <a:pt x="297" y="760"/>
                  </a:lnTo>
                  <a:lnTo>
                    <a:pt x="305" y="757"/>
                  </a:lnTo>
                  <a:lnTo>
                    <a:pt x="313" y="752"/>
                  </a:lnTo>
                  <a:lnTo>
                    <a:pt x="322" y="746"/>
                  </a:lnTo>
                  <a:lnTo>
                    <a:pt x="330" y="736"/>
                  </a:lnTo>
                  <a:lnTo>
                    <a:pt x="340" y="727"/>
                  </a:lnTo>
                  <a:lnTo>
                    <a:pt x="348" y="717"/>
                  </a:lnTo>
                  <a:lnTo>
                    <a:pt x="343" y="719"/>
                  </a:lnTo>
                  <a:lnTo>
                    <a:pt x="338" y="720"/>
                  </a:lnTo>
                  <a:lnTo>
                    <a:pt x="333" y="722"/>
                  </a:lnTo>
                  <a:lnTo>
                    <a:pt x="327" y="724"/>
                  </a:lnTo>
                  <a:lnTo>
                    <a:pt x="321" y="725"/>
                  </a:lnTo>
                  <a:lnTo>
                    <a:pt x="314" y="727"/>
                  </a:lnTo>
                  <a:lnTo>
                    <a:pt x="306" y="725"/>
                  </a:lnTo>
                  <a:lnTo>
                    <a:pt x="298" y="725"/>
                  </a:lnTo>
                  <a:lnTo>
                    <a:pt x="279" y="714"/>
                  </a:lnTo>
                  <a:lnTo>
                    <a:pt x="290" y="711"/>
                  </a:lnTo>
                  <a:lnTo>
                    <a:pt x="301" y="708"/>
                  </a:lnTo>
                  <a:lnTo>
                    <a:pt x="311" y="701"/>
                  </a:lnTo>
                  <a:lnTo>
                    <a:pt x="319" y="695"/>
                  </a:lnTo>
                  <a:lnTo>
                    <a:pt x="327" y="687"/>
                  </a:lnTo>
                  <a:lnTo>
                    <a:pt x="335" y="677"/>
                  </a:lnTo>
                  <a:lnTo>
                    <a:pt x="340" y="668"/>
                  </a:lnTo>
                  <a:lnTo>
                    <a:pt x="345" y="656"/>
                  </a:lnTo>
                  <a:lnTo>
                    <a:pt x="348" y="648"/>
                  </a:lnTo>
                  <a:lnTo>
                    <a:pt x="349" y="640"/>
                  </a:lnTo>
                  <a:lnTo>
                    <a:pt x="349" y="634"/>
                  </a:lnTo>
                  <a:lnTo>
                    <a:pt x="351" y="628"/>
                  </a:lnTo>
                  <a:lnTo>
                    <a:pt x="341" y="636"/>
                  </a:lnTo>
                  <a:lnTo>
                    <a:pt x="330" y="644"/>
                  </a:lnTo>
                  <a:lnTo>
                    <a:pt x="321" y="652"/>
                  </a:lnTo>
                  <a:lnTo>
                    <a:pt x="309" y="658"/>
                  </a:lnTo>
                  <a:lnTo>
                    <a:pt x="297" y="663"/>
                  </a:lnTo>
                  <a:lnTo>
                    <a:pt x="285" y="666"/>
                  </a:lnTo>
                  <a:lnTo>
                    <a:pt x="273" y="669"/>
                  </a:lnTo>
                  <a:lnTo>
                    <a:pt x="258" y="669"/>
                  </a:lnTo>
                  <a:lnTo>
                    <a:pt x="242" y="629"/>
                  </a:lnTo>
                  <a:lnTo>
                    <a:pt x="230" y="589"/>
                  </a:lnTo>
                  <a:lnTo>
                    <a:pt x="220" y="546"/>
                  </a:lnTo>
                  <a:lnTo>
                    <a:pt x="214" y="500"/>
                  </a:lnTo>
                  <a:lnTo>
                    <a:pt x="214" y="457"/>
                  </a:lnTo>
                  <a:lnTo>
                    <a:pt x="220" y="396"/>
                  </a:lnTo>
                  <a:lnTo>
                    <a:pt x="225" y="367"/>
                  </a:lnTo>
                  <a:lnTo>
                    <a:pt x="230" y="340"/>
                  </a:lnTo>
                  <a:lnTo>
                    <a:pt x="234" y="313"/>
                  </a:lnTo>
                  <a:lnTo>
                    <a:pt x="239" y="286"/>
                  </a:lnTo>
                  <a:lnTo>
                    <a:pt x="250" y="262"/>
                  </a:lnTo>
                  <a:lnTo>
                    <a:pt x="257" y="236"/>
                  </a:lnTo>
                  <a:lnTo>
                    <a:pt x="258" y="209"/>
                  </a:lnTo>
                  <a:lnTo>
                    <a:pt x="255" y="180"/>
                  </a:lnTo>
                  <a:lnTo>
                    <a:pt x="247" y="164"/>
                  </a:lnTo>
                  <a:lnTo>
                    <a:pt x="238" y="150"/>
                  </a:lnTo>
                  <a:lnTo>
                    <a:pt x="231" y="132"/>
                  </a:lnTo>
                  <a:lnTo>
                    <a:pt x="226" y="115"/>
                  </a:lnTo>
                  <a:lnTo>
                    <a:pt x="230" y="107"/>
                  </a:lnTo>
                  <a:lnTo>
                    <a:pt x="234" y="99"/>
                  </a:lnTo>
                  <a:lnTo>
                    <a:pt x="241" y="92"/>
                  </a:lnTo>
                  <a:lnTo>
                    <a:pt x="247" y="88"/>
                  </a:lnTo>
                  <a:lnTo>
                    <a:pt x="255" y="78"/>
                  </a:lnTo>
                  <a:lnTo>
                    <a:pt x="263" y="68"/>
                  </a:lnTo>
                  <a:lnTo>
                    <a:pt x="271" y="59"/>
                  </a:lnTo>
                  <a:lnTo>
                    <a:pt x="279" y="49"/>
                  </a:lnTo>
                  <a:lnTo>
                    <a:pt x="289" y="41"/>
                  </a:lnTo>
                  <a:lnTo>
                    <a:pt x="298" y="35"/>
                  </a:lnTo>
                  <a:lnTo>
                    <a:pt x="309" y="30"/>
                  </a:lnTo>
                  <a:lnTo>
                    <a:pt x="322" y="27"/>
                  </a:lnTo>
                  <a:lnTo>
                    <a:pt x="332" y="24"/>
                  </a:lnTo>
                  <a:lnTo>
                    <a:pt x="340" y="19"/>
                  </a:lnTo>
                  <a:lnTo>
                    <a:pt x="346" y="14"/>
                  </a:lnTo>
                  <a:lnTo>
                    <a:pt x="351" y="6"/>
                  </a:lnTo>
                  <a:lnTo>
                    <a:pt x="343" y="8"/>
                  </a:lnTo>
                  <a:lnTo>
                    <a:pt x="333" y="8"/>
                  </a:lnTo>
                  <a:lnTo>
                    <a:pt x="325" y="9"/>
                  </a:lnTo>
                  <a:lnTo>
                    <a:pt x="316" y="11"/>
                  </a:lnTo>
                  <a:lnTo>
                    <a:pt x="306" y="12"/>
                  </a:lnTo>
                  <a:lnTo>
                    <a:pt x="297" y="14"/>
                  </a:lnTo>
                  <a:lnTo>
                    <a:pt x="289" y="17"/>
                  </a:lnTo>
                  <a:lnTo>
                    <a:pt x="281" y="20"/>
                  </a:lnTo>
                  <a:lnTo>
                    <a:pt x="263" y="27"/>
                  </a:lnTo>
                  <a:lnTo>
                    <a:pt x="247" y="35"/>
                  </a:lnTo>
                  <a:lnTo>
                    <a:pt x="231" y="43"/>
                  </a:lnTo>
                  <a:lnTo>
                    <a:pt x="215" y="51"/>
                  </a:lnTo>
                  <a:lnTo>
                    <a:pt x="199" y="60"/>
                  </a:lnTo>
                  <a:lnTo>
                    <a:pt x="183" y="68"/>
                  </a:lnTo>
                  <a:lnTo>
                    <a:pt x="167" y="76"/>
                  </a:lnTo>
                  <a:lnTo>
                    <a:pt x="151" y="84"/>
                  </a:lnTo>
                  <a:lnTo>
                    <a:pt x="143" y="81"/>
                  </a:lnTo>
                  <a:lnTo>
                    <a:pt x="135" y="78"/>
                  </a:lnTo>
                  <a:lnTo>
                    <a:pt x="127" y="75"/>
                  </a:lnTo>
                  <a:lnTo>
                    <a:pt x="121" y="70"/>
                  </a:lnTo>
                  <a:lnTo>
                    <a:pt x="113" y="67"/>
                  </a:lnTo>
                  <a:lnTo>
                    <a:pt x="105" y="64"/>
                  </a:lnTo>
                  <a:lnTo>
                    <a:pt x="97" y="62"/>
                  </a:lnTo>
                  <a:lnTo>
                    <a:pt x="88" y="60"/>
                  </a:lnTo>
                  <a:lnTo>
                    <a:pt x="76" y="54"/>
                  </a:lnTo>
                  <a:lnTo>
                    <a:pt x="64" y="48"/>
                  </a:lnTo>
                  <a:lnTo>
                    <a:pt x="52" y="41"/>
                  </a:lnTo>
                  <a:lnTo>
                    <a:pt x="41" y="33"/>
                  </a:lnTo>
                  <a:lnTo>
                    <a:pt x="32" y="25"/>
                  </a:lnTo>
                  <a:lnTo>
                    <a:pt x="20" y="17"/>
                  </a:lnTo>
                  <a:lnTo>
                    <a:pt x="9" y="8"/>
                  </a:lnTo>
                  <a:lnTo>
                    <a:pt x="0" y="0"/>
                  </a:lnTo>
                  <a:lnTo>
                    <a:pt x="55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5" name="Freeform 11"/>
            <p:cNvSpPr>
              <a:spLocks/>
            </p:cNvSpPr>
            <p:nvPr/>
          </p:nvSpPr>
          <p:spPr bwMode="auto">
            <a:xfrm>
              <a:off x="4745" y="2349"/>
              <a:ext cx="39" cy="127"/>
            </a:xfrm>
            <a:custGeom>
              <a:avLst/>
              <a:gdLst>
                <a:gd name="T0" fmla="*/ 32 w 78"/>
                <a:gd name="T1" fmla="*/ 53 h 252"/>
                <a:gd name="T2" fmla="*/ 35 w 78"/>
                <a:gd name="T3" fmla="*/ 58 h 252"/>
                <a:gd name="T4" fmla="*/ 35 w 78"/>
                <a:gd name="T5" fmla="*/ 62 h 252"/>
                <a:gd name="T6" fmla="*/ 36 w 78"/>
                <a:gd name="T7" fmla="*/ 68 h 252"/>
                <a:gd name="T8" fmla="*/ 35 w 78"/>
                <a:gd name="T9" fmla="*/ 72 h 252"/>
                <a:gd name="T10" fmla="*/ 36 w 78"/>
                <a:gd name="T11" fmla="*/ 73 h 252"/>
                <a:gd name="T12" fmla="*/ 38 w 78"/>
                <a:gd name="T13" fmla="*/ 86 h 252"/>
                <a:gd name="T14" fmla="*/ 38 w 78"/>
                <a:gd name="T15" fmla="*/ 100 h 252"/>
                <a:gd name="T16" fmla="*/ 38 w 78"/>
                <a:gd name="T17" fmla="*/ 114 h 252"/>
                <a:gd name="T18" fmla="*/ 39 w 78"/>
                <a:gd name="T19" fmla="*/ 127 h 252"/>
                <a:gd name="T20" fmla="*/ 35 w 78"/>
                <a:gd name="T21" fmla="*/ 115 h 252"/>
                <a:gd name="T22" fmla="*/ 33 w 78"/>
                <a:gd name="T23" fmla="*/ 102 h 252"/>
                <a:gd name="T24" fmla="*/ 30 w 78"/>
                <a:gd name="T25" fmla="*/ 90 h 252"/>
                <a:gd name="T26" fmla="*/ 24 w 78"/>
                <a:gd name="T27" fmla="*/ 79 h 252"/>
                <a:gd name="T28" fmla="*/ 21 w 78"/>
                <a:gd name="T29" fmla="*/ 64 h 252"/>
                <a:gd name="T30" fmla="*/ 18 w 78"/>
                <a:gd name="T31" fmla="*/ 46 h 252"/>
                <a:gd name="T32" fmla="*/ 13 w 78"/>
                <a:gd name="T33" fmla="*/ 31 h 252"/>
                <a:gd name="T34" fmla="*/ 7 w 78"/>
                <a:gd name="T35" fmla="*/ 18 h 252"/>
                <a:gd name="T36" fmla="*/ 5 w 78"/>
                <a:gd name="T37" fmla="*/ 13 h 252"/>
                <a:gd name="T38" fmla="*/ 4 w 78"/>
                <a:gd name="T39" fmla="*/ 8 h 252"/>
                <a:gd name="T40" fmla="*/ 2 w 78"/>
                <a:gd name="T41" fmla="*/ 4 h 252"/>
                <a:gd name="T42" fmla="*/ 0 w 78"/>
                <a:gd name="T43" fmla="*/ 0 h 252"/>
                <a:gd name="T44" fmla="*/ 7 w 78"/>
                <a:gd name="T45" fmla="*/ 5 h 252"/>
                <a:gd name="T46" fmla="*/ 12 w 78"/>
                <a:gd name="T47" fmla="*/ 10 h 252"/>
                <a:gd name="T48" fmla="*/ 17 w 78"/>
                <a:gd name="T49" fmla="*/ 16 h 252"/>
                <a:gd name="T50" fmla="*/ 21 w 78"/>
                <a:gd name="T51" fmla="*/ 22 h 252"/>
                <a:gd name="T52" fmla="*/ 25 w 78"/>
                <a:gd name="T53" fmla="*/ 30 h 252"/>
                <a:gd name="T54" fmla="*/ 27 w 78"/>
                <a:gd name="T55" fmla="*/ 38 h 252"/>
                <a:gd name="T56" fmla="*/ 31 w 78"/>
                <a:gd name="T57" fmla="*/ 45 h 252"/>
                <a:gd name="T58" fmla="*/ 32 w 78"/>
                <a:gd name="T59" fmla="*/ 53 h 25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78" h="252">
                  <a:moveTo>
                    <a:pt x="64" y="105"/>
                  </a:moveTo>
                  <a:lnTo>
                    <a:pt x="69" y="115"/>
                  </a:lnTo>
                  <a:lnTo>
                    <a:pt x="70" y="124"/>
                  </a:lnTo>
                  <a:lnTo>
                    <a:pt x="72" y="135"/>
                  </a:lnTo>
                  <a:lnTo>
                    <a:pt x="70" y="143"/>
                  </a:lnTo>
                  <a:lnTo>
                    <a:pt x="72" y="145"/>
                  </a:lnTo>
                  <a:lnTo>
                    <a:pt x="75" y="171"/>
                  </a:lnTo>
                  <a:lnTo>
                    <a:pt x="75" y="198"/>
                  </a:lnTo>
                  <a:lnTo>
                    <a:pt x="75" y="227"/>
                  </a:lnTo>
                  <a:lnTo>
                    <a:pt x="78" y="252"/>
                  </a:lnTo>
                  <a:lnTo>
                    <a:pt x="70" y="228"/>
                  </a:lnTo>
                  <a:lnTo>
                    <a:pt x="66" y="203"/>
                  </a:lnTo>
                  <a:lnTo>
                    <a:pt x="59" y="179"/>
                  </a:lnTo>
                  <a:lnTo>
                    <a:pt x="48" y="156"/>
                  </a:lnTo>
                  <a:lnTo>
                    <a:pt x="42" y="126"/>
                  </a:lnTo>
                  <a:lnTo>
                    <a:pt x="35" y="92"/>
                  </a:lnTo>
                  <a:lnTo>
                    <a:pt x="26" y="62"/>
                  </a:lnTo>
                  <a:lnTo>
                    <a:pt x="13" y="35"/>
                  </a:lnTo>
                  <a:lnTo>
                    <a:pt x="10" y="25"/>
                  </a:lnTo>
                  <a:lnTo>
                    <a:pt x="7" y="16"/>
                  </a:lnTo>
                  <a:lnTo>
                    <a:pt x="3" y="8"/>
                  </a:lnTo>
                  <a:lnTo>
                    <a:pt x="0" y="0"/>
                  </a:lnTo>
                  <a:lnTo>
                    <a:pt x="13" y="9"/>
                  </a:lnTo>
                  <a:lnTo>
                    <a:pt x="24" y="19"/>
                  </a:lnTo>
                  <a:lnTo>
                    <a:pt x="34" y="32"/>
                  </a:lnTo>
                  <a:lnTo>
                    <a:pt x="42" y="44"/>
                  </a:lnTo>
                  <a:lnTo>
                    <a:pt x="50" y="59"/>
                  </a:lnTo>
                  <a:lnTo>
                    <a:pt x="54" y="75"/>
                  </a:lnTo>
                  <a:lnTo>
                    <a:pt x="61" y="89"/>
                  </a:lnTo>
                  <a:lnTo>
                    <a:pt x="64" y="10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6" name="Freeform 12"/>
            <p:cNvSpPr>
              <a:spLocks/>
            </p:cNvSpPr>
            <p:nvPr/>
          </p:nvSpPr>
          <p:spPr bwMode="auto">
            <a:xfrm>
              <a:off x="4038" y="2400"/>
              <a:ext cx="1117" cy="1328"/>
            </a:xfrm>
            <a:custGeom>
              <a:avLst/>
              <a:gdLst>
                <a:gd name="T0" fmla="*/ 49 w 2235"/>
                <a:gd name="T1" fmla="*/ 55 h 2654"/>
                <a:gd name="T2" fmla="*/ 107 w 2235"/>
                <a:gd name="T3" fmla="*/ 172 h 2654"/>
                <a:gd name="T4" fmla="*/ 150 w 2235"/>
                <a:gd name="T5" fmla="*/ 298 h 2654"/>
                <a:gd name="T6" fmla="*/ 186 w 2235"/>
                <a:gd name="T7" fmla="*/ 399 h 2654"/>
                <a:gd name="T8" fmla="*/ 235 w 2235"/>
                <a:gd name="T9" fmla="*/ 476 h 2654"/>
                <a:gd name="T10" fmla="*/ 253 w 2235"/>
                <a:gd name="T11" fmla="*/ 559 h 2654"/>
                <a:gd name="T12" fmla="*/ 270 w 2235"/>
                <a:gd name="T13" fmla="*/ 663 h 2654"/>
                <a:gd name="T14" fmla="*/ 287 w 2235"/>
                <a:gd name="T15" fmla="*/ 702 h 2654"/>
                <a:gd name="T16" fmla="*/ 354 w 2235"/>
                <a:gd name="T17" fmla="*/ 823 h 2654"/>
                <a:gd name="T18" fmla="*/ 397 w 2235"/>
                <a:gd name="T19" fmla="*/ 903 h 2654"/>
                <a:gd name="T20" fmla="*/ 419 w 2235"/>
                <a:gd name="T21" fmla="*/ 912 h 2654"/>
                <a:gd name="T22" fmla="*/ 443 w 2235"/>
                <a:gd name="T23" fmla="*/ 928 h 2654"/>
                <a:gd name="T24" fmla="*/ 464 w 2235"/>
                <a:gd name="T25" fmla="*/ 951 h 2654"/>
                <a:gd name="T26" fmla="*/ 521 w 2235"/>
                <a:gd name="T27" fmla="*/ 952 h 2654"/>
                <a:gd name="T28" fmla="*/ 593 w 2235"/>
                <a:gd name="T29" fmla="*/ 967 h 2654"/>
                <a:gd name="T30" fmla="*/ 645 w 2235"/>
                <a:gd name="T31" fmla="*/ 995 h 2654"/>
                <a:gd name="T32" fmla="*/ 711 w 2235"/>
                <a:gd name="T33" fmla="*/ 1009 h 2654"/>
                <a:gd name="T34" fmla="*/ 764 w 2235"/>
                <a:gd name="T35" fmla="*/ 1011 h 2654"/>
                <a:gd name="T36" fmla="*/ 811 w 2235"/>
                <a:gd name="T37" fmla="*/ 1023 h 2654"/>
                <a:gd name="T38" fmla="*/ 861 w 2235"/>
                <a:gd name="T39" fmla="*/ 1021 h 2654"/>
                <a:gd name="T40" fmla="*/ 912 w 2235"/>
                <a:gd name="T41" fmla="*/ 1026 h 2654"/>
                <a:gd name="T42" fmla="*/ 946 w 2235"/>
                <a:gd name="T43" fmla="*/ 1045 h 2654"/>
                <a:gd name="T44" fmla="*/ 1019 w 2235"/>
                <a:gd name="T45" fmla="*/ 1100 h 2654"/>
                <a:gd name="T46" fmla="*/ 1052 w 2235"/>
                <a:gd name="T47" fmla="*/ 1118 h 2654"/>
                <a:gd name="T48" fmla="*/ 1039 w 2235"/>
                <a:gd name="T49" fmla="*/ 1144 h 2654"/>
                <a:gd name="T50" fmla="*/ 1082 w 2235"/>
                <a:gd name="T51" fmla="*/ 1155 h 2654"/>
                <a:gd name="T52" fmla="*/ 1110 w 2235"/>
                <a:gd name="T53" fmla="*/ 1159 h 2654"/>
                <a:gd name="T54" fmla="*/ 1114 w 2235"/>
                <a:gd name="T55" fmla="*/ 1183 h 2654"/>
                <a:gd name="T56" fmla="*/ 1091 w 2235"/>
                <a:gd name="T57" fmla="*/ 1197 h 2654"/>
                <a:gd name="T58" fmla="*/ 1111 w 2235"/>
                <a:gd name="T59" fmla="*/ 1224 h 2654"/>
                <a:gd name="T60" fmla="*/ 1090 w 2235"/>
                <a:gd name="T61" fmla="*/ 1254 h 2654"/>
                <a:gd name="T62" fmla="*/ 1057 w 2235"/>
                <a:gd name="T63" fmla="*/ 1260 h 2654"/>
                <a:gd name="T64" fmla="*/ 990 w 2235"/>
                <a:gd name="T65" fmla="*/ 1285 h 2654"/>
                <a:gd name="T66" fmla="*/ 912 w 2235"/>
                <a:gd name="T67" fmla="*/ 1258 h 2654"/>
                <a:gd name="T68" fmla="*/ 870 w 2235"/>
                <a:gd name="T69" fmla="*/ 1219 h 2654"/>
                <a:gd name="T70" fmla="*/ 844 w 2235"/>
                <a:gd name="T71" fmla="*/ 1210 h 2654"/>
                <a:gd name="T72" fmla="*/ 825 w 2235"/>
                <a:gd name="T73" fmla="*/ 1206 h 2654"/>
                <a:gd name="T74" fmla="*/ 775 w 2235"/>
                <a:gd name="T75" fmla="*/ 1180 h 2654"/>
                <a:gd name="T76" fmla="*/ 740 w 2235"/>
                <a:gd name="T77" fmla="*/ 1174 h 2654"/>
                <a:gd name="T78" fmla="*/ 705 w 2235"/>
                <a:gd name="T79" fmla="*/ 1170 h 2654"/>
                <a:gd name="T80" fmla="*/ 652 w 2235"/>
                <a:gd name="T81" fmla="*/ 1157 h 2654"/>
                <a:gd name="T82" fmla="*/ 630 w 2235"/>
                <a:gd name="T83" fmla="*/ 1169 h 2654"/>
                <a:gd name="T84" fmla="*/ 597 w 2235"/>
                <a:gd name="T85" fmla="*/ 1176 h 2654"/>
                <a:gd name="T86" fmla="*/ 578 w 2235"/>
                <a:gd name="T87" fmla="*/ 1202 h 2654"/>
                <a:gd name="T88" fmla="*/ 605 w 2235"/>
                <a:gd name="T89" fmla="*/ 1243 h 2654"/>
                <a:gd name="T90" fmla="*/ 611 w 2235"/>
                <a:gd name="T91" fmla="*/ 1275 h 2654"/>
                <a:gd name="T92" fmla="*/ 580 w 2235"/>
                <a:gd name="T93" fmla="*/ 1316 h 2654"/>
                <a:gd name="T94" fmla="*/ 517 w 2235"/>
                <a:gd name="T95" fmla="*/ 1325 h 2654"/>
                <a:gd name="T96" fmla="*/ 466 w 2235"/>
                <a:gd name="T97" fmla="*/ 1287 h 2654"/>
                <a:gd name="T98" fmla="*/ 421 w 2235"/>
                <a:gd name="T99" fmla="*/ 1260 h 2654"/>
                <a:gd name="T100" fmla="*/ 365 w 2235"/>
                <a:gd name="T101" fmla="*/ 1250 h 2654"/>
                <a:gd name="T102" fmla="*/ 324 w 2235"/>
                <a:gd name="T103" fmla="*/ 1242 h 2654"/>
                <a:gd name="T104" fmla="*/ 283 w 2235"/>
                <a:gd name="T105" fmla="*/ 1223 h 2654"/>
                <a:gd name="T106" fmla="*/ 243 w 2235"/>
                <a:gd name="T107" fmla="*/ 1211 h 2654"/>
                <a:gd name="T108" fmla="*/ 192 w 2235"/>
                <a:gd name="T109" fmla="*/ 1167 h 2654"/>
                <a:gd name="T110" fmla="*/ 174 w 2235"/>
                <a:gd name="T111" fmla="*/ 1094 h 2654"/>
                <a:gd name="T112" fmla="*/ 123 w 2235"/>
                <a:gd name="T113" fmla="*/ 1043 h 2654"/>
                <a:gd name="T114" fmla="*/ 69 w 2235"/>
                <a:gd name="T115" fmla="*/ 943 h 2654"/>
                <a:gd name="T116" fmla="*/ 0 w 2235"/>
                <a:gd name="T117" fmla="*/ 23 h 2654"/>
                <a:gd name="T118" fmla="*/ 15 w 2235"/>
                <a:gd name="T119" fmla="*/ 0 h 26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235" h="2654">
                  <a:moveTo>
                    <a:pt x="31" y="0"/>
                  </a:moveTo>
                  <a:lnTo>
                    <a:pt x="41" y="13"/>
                  </a:lnTo>
                  <a:lnTo>
                    <a:pt x="52" y="29"/>
                  </a:lnTo>
                  <a:lnTo>
                    <a:pt x="65" y="51"/>
                  </a:lnTo>
                  <a:lnTo>
                    <a:pt x="81" y="78"/>
                  </a:lnTo>
                  <a:lnTo>
                    <a:pt x="99" y="109"/>
                  </a:lnTo>
                  <a:lnTo>
                    <a:pt x="116" y="142"/>
                  </a:lnTo>
                  <a:lnTo>
                    <a:pt x="135" y="177"/>
                  </a:lnTo>
                  <a:lnTo>
                    <a:pt x="156" y="217"/>
                  </a:lnTo>
                  <a:lnTo>
                    <a:pt x="175" y="257"/>
                  </a:lnTo>
                  <a:lnTo>
                    <a:pt x="196" y="300"/>
                  </a:lnTo>
                  <a:lnTo>
                    <a:pt x="215" y="344"/>
                  </a:lnTo>
                  <a:lnTo>
                    <a:pt x="233" y="387"/>
                  </a:lnTo>
                  <a:lnTo>
                    <a:pt x="250" y="430"/>
                  </a:lnTo>
                  <a:lnTo>
                    <a:pt x="266" y="473"/>
                  </a:lnTo>
                  <a:lnTo>
                    <a:pt x="281" y="516"/>
                  </a:lnTo>
                  <a:lnTo>
                    <a:pt x="292" y="556"/>
                  </a:lnTo>
                  <a:lnTo>
                    <a:pt x="300" y="596"/>
                  </a:lnTo>
                  <a:lnTo>
                    <a:pt x="309" y="636"/>
                  </a:lnTo>
                  <a:lnTo>
                    <a:pt x="319" y="676"/>
                  </a:lnTo>
                  <a:lnTo>
                    <a:pt x="324" y="717"/>
                  </a:lnTo>
                  <a:lnTo>
                    <a:pt x="336" y="746"/>
                  </a:lnTo>
                  <a:lnTo>
                    <a:pt x="354" y="772"/>
                  </a:lnTo>
                  <a:lnTo>
                    <a:pt x="373" y="797"/>
                  </a:lnTo>
                  <a:lnTo>
                    <a:pt x="394" y="821"/>
                  </a:lnTo>
                  <a:lnTo>
                    <a:pt x="413" y="845"/>
                  </a:lnTo>
                  <a:lnTo>
                    <a:pt x="432" y="871"/>
                  </a:lnTo>
                  <a:lnTo>
                    <a:pt x="448" y="898"/>
                  </a:lnTo>
                  <a:lnTo>
                    <a:pt x="459" y="927"/>
                  </a:lnTo>
                  <a:lnTo>
                    <a:pt x="471" y="952"/>
                  </a:lnTo>
                  <a:lnTo>
                    <a:pt x="480" y="978"/>
                  </a:lnTo>
                  <a:lnTo>
                    <a:pt x="488" y="1003"/>
                  </a:lnTo>
                  <a:lnTo>
                    <a:pt x="494" y="1032"/>
                  </a:lnTo>
                  <a:lnTo>
                    <a:pt x="499" y="1059"/>
                  </a:lnTo>
                  <a:lnTo>
                    <a:pt x="504" y="1088"/>
                  </a:lnTo>
                  <a:lnTo>
                    <a:pt x="506" y="1117"/>
                  </a:lnTo>
                  <a:lnTo>
                    <a:pt x="507" y="1147"/>
                  </a:lnTo>
                  <a:lnTo>
                    <a:pt x="510" y="1190"/>
                  </a:lnTo>
                  <a:lnTo>
                    <a:pt x="514" y="1234"/>
                  </a:lnTo>
                  <a:lnTo>
                    <a:pt x="520" y="1275"/>
                  </a:lnTo>
                  <a:lnTo>
                    <a:pt x="533" y="1313"/>
                  </a:lnTo>
                  <a:lnTo>
                    <a:pt x="541" y="1325"/>
                  </a:lnTo>
                  <a:lnTo>
                    <a:pt x="547" y="1337"/>
                  </a:lnTo>
                  <a:lnTo>
                    <a:pt x="554" y="1350"/>
                  </a:lnTo>
                  <a:lnTo>
                    <a:pt x="558" y="1365"/>
                  </a:lnTo>
                  <a:lnTo>
                    <a:pt x="563" y="1377"/>
                  </a:lnTo>
                  <a:lnTo>
                    <a:pt x="570" y="1390"/>
                  </a:lnTo>
                  <a:lnTo>
                    <a:pt x="574" y="1403"/>
                  </a:lnTo>
                  <a:lnTo>
                    <a:pt x="581" y="1416"/>
                  </a:lnTo>
                  <a:lnTo>
                    <a:pt x="605" y="1464"/>
                  </a:lnTo>
                  <a:lnTo>
                    <a:pt x="630" y="1508"/>
                  </a:lnTo>
                  <a:lnTo>
                    <a:pt x="656" y="1555"/>
                  </a:lnTo>
                  <a:lnTo>
                    <a:pt x="683" y="1600"/>
                  </a:lnTo>
                  <a:lnTo>
                    <a:pt x="708" y="1644"/>
                  </a:lnTo>
                  <a:lnTo>
                    <a:pt x="734" y="1691"/>
                  </a:lnTo>
                  <a:lnTo>
                    <a:pt x="760" y="1737"/>
                  </a:lnTo>
                  <a:lnTo>
                    <a:pt x="782" y="1785"/>
                  </a:lnTo>
                  <a:lnTo>
                    <a:pt x="785" y="1791"/>
                  </a:lnTo>
                  <a:lnTo>
                    <a:pt x="790" y="1798"/>
                  </a:lnTo>
                  <a:lnTo>
                    <a:pt x="795" y="1804"/>
                  </a:lnTo>
                  <a:lnTo>
                    <a:pt x="801" y="1809"/>
                  </a:lnTo>
                  <a:lnTo>
                    <a:pt x="806" y="1814"/>
                  </a:lnTo>
                  <a:lnTo>
                    <a:pt x="814" y="1818"/>
                  </a:lnTo>
                  <a:lnTo>
                    <a:pt x="822" y="1820"/>
                  </a:lnTo>
                  <a:lnTo>
                    <a:pt x="830" y="1822"/>
                  </a:lnTo>
                  <a:lnTo>
                    <a:pt x="839" y="1823"/>
                  </a:lnTo>
                  <a:lnTo>
                    <a:pt x="847" y="1826"/>
                  </a:lnTo>
                  <a:lnTo>
                    <a:pt x="855" y="1831"/>
                  </a:lnTo>
                  <a:lnTo>
                    <a:pt x="863" y="1836"/>
                  </a:lnTo>
                  <a:lnTo>
                    <a:pt x="871" y="1841"/>
                  </a:lnTo>
                  <a:lnTo>
                    <a:pt x="878" y="1847"/>
                  </a:lnTo>
                  <a:lnTo>
                    <a:pt x="886" y="1855"/>
                  </a:lnTo>
                  <a:lnTo>
                    <a:pt x="892" y="1862"/>
                  </a:lnTo>
                  <a:lnTo>
                    <a:pt x="900" y="1868"/>
                  </a:lnTo>
                  <a:lnTo>
                    <a:pt x="906" y="1876"/>
                  </a:lnTo>
                  <a:lnTo>
                    <a:pt x="913" y="1886"/>
                  </a:lnTo>
                  <a:lnTo>
                    <a:pt x="921" y="1894"/>
                  </a:lnTo>
                  <a:lnTo>
                    <a:pt x="929" y="1900"/>
                  </a:lnTo>
                  <a:lnTo>
                    <a:pt x="937" y="1905"/>
                  </a:lnTo>
                  <a:lnTo>
                    <a:pt x="948" y="1908"/>
                  </a:lnTo>
                  <a:lnTo>
                    <a:pt x="961" y="1906"/>
                  </a:lnTo>
                  <a:lnTo>
                    <a:pt x="988" y="1905"/>
                  </a:lnTo>
                  <a:lnTo>
                    <a:pt x="1015" y="1903"/>
                  </a:lnTo>
                  <a:lnTo>
                    <a:pt x="1042" y="1903"/>
                  </a:lnTo>
                  <a:lnTo>
                    <a:pt x="1069" y="1903"/>
                  </a:lnTo>
                  <a:lnTo>
                    <a:pt x="1096" y="1905"/>
                  </a:lnTo>
                  <a:lnTo>
                    <a:pt x="1122" y="1908"/>
                  </a:lnTo>
                  <a:lnTo>
                    <a:pt x="1146" y="1914"/>
                  </a:lnTo>
                  <a:lnTo>
                    <a:pt x="1168" y="1925"/>
                  </a:lnTo>
                  <a:lnTo>
                    <a:pt x="1186" y="1933"/>
                  </a:lnTo>
                  <a:lnTo>
                    <a:pt x="1203" y="1943"/>
                  </a:lnTo>
                  <a:lnTo>
                    <a:pt x="1221" y="1951"/>
                  </a:lnTo>
                  <a:lnTo>
                    <a:pt x="1239" y="1961"/>
                  </a:lnTo>
                  <a:lnTo>
                    <a:pt x="1254" y="1970"/>
                  </a:lnTo>
                  <a:lnTo>
                    <a:pt x="1272" y="1978"/>
                  </a:lnTo>
                  <a:lnTo>
                    <a:pt x="1290" y="1988"/>
                  </a:lnTo>
                  <a:lnTo>
                    <a:pt x="1307" y="1996"/>
                  </a:lnTo>
                  <a:lnTo>
                    <a:pt x="1309" y="1897"/>
                  </a:lnTo>
                  <a:lnTo>
                    <a:pt x="1387" y="1897"/>
                  </a:lnTo>
                  <a:lnTo>
                    <a:pt x="1387" y="2021"/>
                  </a:lnTo>
                  <a:lnTo>
                    <a:pt x="1405" y="2020"/>
                  </a:lnTo>
                  <a:lnTo>
                    <a:pt x="1422" y="2017"/>
                  </a:lnTo>
                  <a:lnTo>
                    <a:pt x="1441" y="2013"/>
                  </a:lnTo>
                  <a:lnTo>
                    <a:pt x="1459" y="2010"/>
                  </a:lnTo>
                  <a:lnTo>
                    <a:pt x="1478" y="2009"/>
                  </a:lnTo>
                  <a:lnTo>
                    <a:pt x="1496" y="2009"/>
                  </a:lnTo>
                  <a:lnTo>
                    <a:pt x="1513" y="2012"/>
                  </a:lnTo>
                  <a:lnTo>
                    <a:pt x="1529" y="2020"/>
                  </a:lnTo>
                  <a:lnTo>
                    <a:pt x="1543" y="2026"/>
                  </a:lnTo>
                  <a:lnTo>
                    <a:pt x="1558" y="2033"/>
                  </a:lnTo>
                  <a:lnTo>
                    <a:pt x="1574" y="2037"/>
                  </a:lnTo>
                  <a:lnTo>
                    <a:pt x="1590" y="2041"/>
                  </a:lnTo>
                  <a:lnTo>
                    <a:pt x="1607" y="2042"/>
                  </a:lnTo>
                  <a:lnTo>
                    <a:pt x="1623" y="2044"/>
                  </a:lnTo>
                  <a:lnTo>
                    <a:pt x="1641" y="2044"/>
                  </a:lnTo>
                  <a:lnTo>
                    <a:pt x="1658" y="2044"/>
                  </a:lnTo>
                  <a:lnTo>
                    <a:pt x="1674" y="2042"/>
                  </a:lnTo>
                  <a:lnTo>
                    <a:pt x="1690" y="2041"/>
                  </a:lnTo>
                  <a:lnTo>
                    <a:pt x="1706" y="2041"/>
                  </a:lnTo>
                  <a:lnTo>
                    <a:pt x="1722" y="2041"/>
                  </a:lnTo>
                  <a:lnTo>
                    <a:pt x="1740" y="2041"/>
                  </a:lnTo>
                  <a:lnTo>
                    <a:pt x="1756" y="2041"/>
                  </a:lnTo>
                  <a:lnTo>
                    <a:pt x="1773" y="2042"/>
                  </a:lnTo>
                  <a:lnTo>
                    <a:pt x="1789" y="2044"/>
                  </a:lnTo>
                  <a:lnTo>
                    <a:pt x="1824" y="2050"/>
                  </a:lnTo>
                  <a:lnTo>
                    <a:pt x="1828" y="2052"/>
                  </a:lnTo>
                  <a:lnTo>
                    <a:pt x="1832" y="2053"/>
                  </a:lnTo>
                  <a:lnTo>
                    <a:pt x="1837" y="2055"/>
                  </a:lnTo>
                  <a:lnTo>
                    <a:pt x="1842" y="2057"/>
                  </a:lnTo>
                  <a:lnTo>
                    <a:pt x="1869" y="2069"/>
                  </a:lnTo>
                  <a:lnTo>
                    <a:pt x="1893" y="2088"/>
                  </a:lnTo>
                  <a:lnTo>
                    <a:pt x="1915" y="2109"/>
                  </a:lnTo>
                  <a:lnTo>
                    <a:pt x="1938" y="2132"/>
                  </a:lnTo>
                  <a:lnTo>
                    <a:pt x="1960" y="2152"/>
                  </a:lnTo>
                  <a:lnTo>
                    <a:pt x="1983" y="2173"/>
                  </a:lnTo>
                  <a:lnTo>
                    <a:pt x="2010" y="2189"/>
                  </a:lnTo>
                  <a:lnTo>
                    <a:pt x="2038" y="2199"/>
                  </a:lnTo>
                  <a:lnTo>
                    <a:pt x="2048" y="2204"/>
                  </a:lnTo>
                  <a:lnTo>
                    <a:pt x="2061" y="2210"/>
                  </a:lnTo>
                  <a:lnTo>
                    <a:pt x="2072" y="2215"/>
                  </a:lnTo>
                  <a:lnTo>
                    <a:pt x="2085" y="2220"/>
                  </a:lnTo>
                  <a:lnTo>
                    <a:pt x="2094" y="2228"/>
                  </a:lnTo>
                  <a:lnTo>
                    <a:pt x="2104" y="2235"/>
                  </a:lnTo>
                  <a:lnTo>
                    <a:pt x="2109" y="2247"/>
                  </a:lnTo>
                  <a:lnTo>
                    <a:pt x="2109" y="2259"/>
                  </a:lnTo>
                  <a:lnTo>
                    <a:pt x="2102" y="2266"/>
                  </a:lnTo>
                  <a:lnTo>
                    <a:pt x="2094" y="2274"/>
                  </a:lnTo>
                  <a:lnTo>
                    <a:pt x="2088" y="2280"/>
                  </a:lnTo>
                  <a:lnTo>
                    <a:pt x="2078" y="2287"/>
                  </a:lnTo>
                  <a:lnTo>
                    <a:pt x="2093" y="2290"/>
                  </a:lnTo>
                  <a:lnTo>
                    <a:pt x="2107" y="2293"/>
                  </a:lnTo>
                  <a:lnTo>
                    <a:pt x="2121" y="2298"/>
                  </a:lnTo>
                  <a:lnTo>
                    <a:pt x="2136" y="2303"/>
                  </a:lnTo>
                  <a:lnTo>
                    <a:pt x="2150" y="2306"/>
                  </a:lnTo>
                  <a:lnTo>
                    <a:pt x="2165" y="2309"/>
                  </a:lnTo>
                  <a:lnTo>
                    <a:pt x="2181" y="2311"/>
                  </a:lnTo>
                  <a:lnTo>
                    <a:pt x="2196" y="2311"/>
                  </a:lnTo>
                  <a:lnTo>
                    <a:pt x="2201" y="2312"/>
                  </a:lnTo>
                  <a:lnTo>
                    <a:pt x="2208" y="2314"/>
                  </a:lnTo>
                  <a:lnTo>
                    <a:pt x="2214" y="2314"/>
                  </a:lnTo>
                  <a:lnTo>
                    <a:pt x="2220" y="2317"/>
                  </a:lnTo>
                  <a:lnTo>
                    <a:pt x="2225" y="2323"/>
                  </a:lnTo>
                  <a:lnTo>
                    <a:pt x="2232" y="2330"/>
                  </a:lnTo>
                  <a:lnTo>
                    <a:pt x="2235" y="2338"/>
                  </a:lnTo>
                  <a:lnTo>
                    <a:pt x="2235" y="2347"/>
                  </a:lnTo>
                  <a:lnTo>
                    <a:pt x="2233" y="2357"/>
                  </a:lnTo>
                  <a:lnTo>
                    <a:pt x="2228" y="2365"/>
                  </a:lnTo>
                  <a:lnTo>
                    <a:pt x="2224" y="2373"/>
                  </a:lnTo>
                  <a:lnTo>
                    <a:pt x="2216" y="2378"/>
                  </a:lnTo>
                  <a:lnTo>
                    <a:pt x="2208" y="2383"/>
                  </a:lnTo>
                  <a:lnTo>
                    <a:pt x="2200" y="2386"/>
                  </a:lnTo>
                  <a:lnTo>
                    <a:pt x="2190" y="2389"/>
                  </a:lnTo>
                  <a:lnTo>
                    <a:pt x="2182" y="2392"/>
                  </a:lnTo>
                  <a:lnTo>
                    <a:pt x="2187" y="2400"/>
                  </a:lnTo>
                  <a:lnTo>
                    <a:pt x="2193" y="2406"/>
                  </a:lnTo>
                  <a:lnTo>
                    <a:pt x="2201" y="2413"/>
                  </a:lnTo>
                  <a:lnTo>
                    <a:pt x="2206" y="2421"/>
                  </a:lnTo>
                  <a:lnTo>
                    <a:pt x="2214" y="2434"/>
                  </a:lnTo>
                  <a:lnTo>
                    <a:pt x="2222" y="2446"/>
                  </a:lnTo>
                  <a:lnTo>
                    <a:pt x="2225" y="2461"/>
                  </a:lnTo>
                  <a:lnTo>
                    <a:pt x="2225" y="2477"/>
                  </a:lnTo>
                  <a:lnTo>
                    <a:pt x="2217" y="2488"/>
                  </a:lnTo>
                  <a:lnTo>
                    <a:pt x="2206" y="2496"/>
                  </a:lnTo>
                  <a:lnTo>
                    <a:pt x="2193" y="2502"/>
                  </a:lnTo>
                  <a:lnTo>
                    <a:pt x="2181" y="2507"/>
                  </a:lnTo>
                  <a:lnTo>
                    <a:pt x="2169" y="2509"/>
                  </a:lnTo>
                  <a:lnTo>
                    <a:pt x="2158" y="2510"/>
                  </a:lnTo>
                  <a:lnTo>
                    <a:pt x="2147" y="2510"/>
                  </a:lnTo>
                  <a:lnTo>
                    <a:pt x="2136" y="2512"/>
                  </a:lnTo>
                  <a:lnTo>
                    <a:pt x="2125" y="2515"/>
                  </a:lnTo>
                  <a:lnTo>
                    <a:pt x="2115" y="2518"/>
                  </a:lnTo>
                  <a:lnTo>
                    <a:pt x="2107" y="2526"/>
                  </a:lnTo>
                  <a:lnTo>
                    <a:pt x="2101" y="2536"/>
                  </a:lnTo>
                  <a:lnTo>
                    <a:pt x="2075" y="2552"/>
                  </a:lnTo>
                  <a:lnTo>
                    <a:pt x="2045" y="2563"/>
                  </a:lnTo>
                  <a:lnTo>
                    <a:pt x="2013" y="2568"/>
                  </a:lnTo>
                  <a:lnTo>
                    <a:pt x="1981" y="2568"/>
                  </a:lnTo>
                  <a:lnTo>
                    <a:pt x="1947" y="2565"/>
                  </a:lnTo>
                  <a:lnTo>
                    <a:pt x="1914" y="2557"/>
                  </a:lnTo>
                  <a:lnTo>
                    <a:pt x="1884" y="2547"/>
                  </a:lnTo>
                  <a:lnTo>
                    <a:pt x="1856" y="2534"/>
                  </a:lnTo>
                  <a:lnTo>
                    <a:pt x="1840" y="2526"/>
                  </a:lnTo>
                  <a:lnTo>
                    <a:pt x="1824" y="2515"/>
                  </a:lnTo>
                  <a:lnTo>
                    <a:pt x="1809" y="2506"/>
                  </a:lnTo>
                  <a:lnTo>
                    <a:pt x="1794" y="2493"/>
                  </a:lnTo>
                  <a:lnTo>
                    <a:pt x="1780" y="2480"/>
                  </a:lnTo>
                  <a:lnTo>
                    <a:pt x="1767" y="2466"/>
                  </a:lnTo>
                  <a:lnTo>
                    <a:pt x="1754" y="2451"/>
                  </a:lnTo>
                  <a:lnTo>
                    <a:pt x="1741" y="2437"/>
                  </a:lnTo>
                  <a:lnTo>
                    <a:pt x="1733" y="2430"/>
                  </a:lnTo>
                  <a:lnTo>
                    <a:pt x="1725" y="2427"/>
                  </a:lnTo>
                  <a:lnTo>
                    <a:pt x="1717" y="2424"/>
                  </a:lnTo>
                  <a:lnTo>
                    <a:pt x="1708" y="2422"/>
                  </a:lnTo>
                  <a:lnTo>
                    <a:pt x="1698" y="2421"/>
                  </a:lnTo>
                  <a:lnTo>
                    <a:pt x="1689" y="2419"/>
                  </a:lnTo>
                  <a:lnTo>
                    <a:pt x="1678" y="2418"/>
                  </a:lnTo>
                  <a:lnTo>
                    <a:pt x="1668" y="2416"/>
                  </a:lnTo>
                  <a:lnTo>
                    <a:pt x="1665" y="2414"/>
                  </a:lnTo>
                  <a:lnTo>
                    <a:pt x="1660" y="2413"/>
                  </a:lnTo>
                  <a:lnTo>
                    <a:pt x="1655" y="2410"/>
                  </a:lnTo>
                  <a:lnTo>
                    <a:pt x="1650" y="2410"/>
                  </a:lnTo>
                  <a:lnTo>
                    <a:pt x="1633" y="2405"/>
                  </a:lnTo>
                  <a:lnTo>
                    <a:pt x="1615" y="2397"/>
                  </a:lnTo>
                  <a:lnTo>
                    <a:pt x="1599" y="2389"/>
                  </a:lnTo>
                  <a:lnTo>
                    <a:pt x="1583" y="2379"/>
                  </a:lnTo>
                  <a:lnTo>
                    <a:pt x="1567" y="2370"/>
                  </a:lnTo>
                  <a:lnTo>
                    <a:pt x="1551" y="2359"/>
                  </a:lnTo>
                  <a:lnTo>
                    <a:pt x="1537" y="2349"/>
                  </a:lnTo>
                  <a:lnTo>
                    <a:pt x="1521" y="2338"/>
                  </a:lnTo>
                  <a:lnTo>
                    <a:pt x="1510" y="2338"/>
                  </a:lnTo>
                  <a:lnTo>
                    <a:pt x="1499" y="2339"/>
                  </a:lnTo>
                  <a:lnTo>
                    <a:pt x="1489" y="2343"/>
                  </a:lnTo>
                  <a:lnTo>
                    <a:pt x="1481" y="2346"/>
                  </a:lnTo>
                  <a:lnTo>
                    <a:pt x="1468" y="2347"/>
                  </a:lnTo>
                  <a:lnTo>
                    <a:pt x="1456" y="2347"/>
                  </a:lnTo>
                  <a:lnTo>
                    <a:pt x="1444" y="2346"/>
                  </a:lnTo>
                  <a:lnTo>
                    <a:pt x="1433" y="2344"/>
                  </a:lnTo>
                  <a:lnTo>
                    <a:pt x="1421" y="2343"/>
                  </a:lnTo>
                  <a:lnTo>
                    <a:pt x="1411" y="2339"/>
                  </a:lnTo>
                  <a:lnTo>
                    <a:pt x="1400" y="2336"/>
                  </a:lnTo>
                  <a:lnTo>
                    <a:pt x="1389" y="2333"/>
                  </a:lnTo>
                  <a:lnTo>
                    <a:pt x="1387" y="2419"/>
                  </a:lnTo>
                  <a:lnTo>
                    <a:pt x="1310" y="2419"/>
                  </a:lnTo>
                  <a:lnTo>
                    <a:pt x="1309" y="2312"/>
                  </a:lnTo>
                  <a:lnTo>
                    <a:pt x="1304" y="2312"/>
                  </a:lnTo>
                  <a:lnTo>
                    <a:pt x="1301" y="2315"/>
                  </a:lnTo>
                  <a:lnTo>
                    <a:pt x="1298" y="2319"/>
                  </a:lnTo>
                  <a:lnTo>
                    <a:pt x="1293" y="2320"/>
                  </a:lnTo>
                  <a:lnTo>
                    <a:pt x="1282" y="2325"/>
                  </a:lnTo>
                  <a:lnTo>
                    <a:pt x="1272" y="2331"/>
                  </a:lnTo>
                  <a:lnTo>
                    <a:pt x="1261" y="2336"/>
                  </a:lnTo>
                  <a:lnTo>
                    <a:pt x="1251" y="2341"/>
                  </a:lnTo>
                  <a:lnTo>
                    <a:pt x="1240" y="2346"/>
                  </a:lnTo>
                  <a:lnTo>
                    <a:pt x="1229" y="2349"/>
                  </a:lnTo>
                  <a:lnTo>
                    <a:pt x="1216" y="2349"/>
                  </a:lnTo>
                  <a:lnTo>
                    <a:pt x="1202" y="2349"/>
                  </a:lnTo>
                  <a:lnTo>
                    <a:pt x="1194" y="2351"/>
                  </a:lnTo>
                  <a:lnTo>
                    <a:pt x="1184" y="2352"/>
                  </a:lnTo>
                  <a:lnTo>
                    <a:pt x="1176" y="2355"/>
                  </a:lnTo>
                  <a:lnTo>
                    <a:pt x="1171" y="2362"/>
                  </a:lnTo>
                  <a:lnTo>
                    <a:pt x="1170" y="2378"/>
                  </a:lnTo>
                  <a:lnTo>
                    <a:pt x="1165" y="2390"/>
                  </a:lnTo>
                  <a:lnTo>
                    <a:pt x="1157" y="2403"/>
                  </a:lnTo>
                  <a:lnTo>
                    <a:pt x="1151" y="2416"/>
                  </a:lnTo>
                  <a:lnTo>
                    <a:pt x="1163" y="2429"/>
                  </a:lnTo>
                  <a:lnTo>
                    <a:pt x="1176" y="2443"/>
                  </a:lnTo>
                  <a:lnTo>
                    <a:pt x="1187" y="2456"/>
                  </a:lnTo>
                  <a:lnTo>
                    <a:pt x="1200" y="2470"/>
                  </a:lnTo>
                  <a:lnTo>
                    <a:pt x="1210" y="2485"/>
                  </a:lnTo>
                  <a:lnTo>
                    <a:pt x="1218" y="2501"/>
                  </a:lnTo>
                  <a:lnTo>
                    <a:pt x="1224" y="2518"/>
                  </a:lnTo>
                  <a:lnTo>
                    <a:pt x="1226" y="2538"/>
                  </a:lnTo>
                  <a:lnTo>
                    <a:pt x="1224" y="2541"/>
                  </a:lnTo>
                  <a:lnTo>
                    <a:pt x="1223" y="2545"/>
                  </a:lnTo>
                  <a:lnTo>
                    <a:pt x="1223" y="2549"/>
                  </a:lnTo>
                  <a:lnTo>
                    <a:pt x="1219" y="2553"/>
                  </a:lnTo>
                  <a:lnTo>
                    <a:pt x="1213" y="2571"/>
                  </a:lnTo>
                  <a:lnTo>
                    <a:pt x="1203" y="2589"/>
                  </a:lnTo>
                  <a:lnTo>
                    <a:pt x="1191" y="2605"/>
                  </a:lnTo>
                  <a:lnTo>
                    <a:pt x="1176" y="2619"/>
                  </a:lnTo>
                  <a:lnTo>
                    <a:pt x="1160" y="2630"/>
                  </a:lnTo>
                  <a:lnTo>
                    <a:pt x="1143" y="2641"/>
                  </a:lnTo>
                  <a:lnTo>
                    <a:pt x="1125" y="2648"/>
                  </a:lnTo>
                  <a:lnTo>
                    <a:pt x="1106" y="2653"/>
                  </a:lnTo>
                  <a:lnTo>
                    <a:pt x="1080" y="2654"/>
                  </a:lnTo>
                  <a:lnTo>
                    <a:pt x="1056" y="2653"/>
                  </a:lnTo>
                  <a:lnTo>
                    <a:pt x="1034" y="2648"/>
                  </a:lnTo>
                  <a:lnTo>
                    <a:pt x="1013" y="2640"/>
                  </a:lnTo>
                  <a:lnTo>
                    <a:pt x="994" y="2630"/>
                  </a:lnTo>
                  <a:lnTo>
                    <a:pt x="977" y="2617"/>
                  </a:lnTo>
                  <a:lnTo>
                    <a:pt x="959" y="2601"/>
                  </a:lnTo>
                  <a:lnTo>
                    <a:pt x="945" y="2585"/>
                  </a:lnTo>
                  <a:lnTo>
                    <a:pt x="932" y="2573"/>
                  </a:lnTo>
                  <a:lnTo>
                    <a:pt x="919" y="2561"/>
                  </a:lnTo>
                  <a:lnTo>
                    <a:pt x="905" y="2550"/>
                  </a:lnTo>
                  <a:lnTo>
                    <a:pt x="890" y="2541"/>
                  </a:lnTo>
                  <a:lnTo>
                    <a:pt x="874" y="2533"/>
                  </a:lnTo>
                  <a:lnTo>
                    <a:pt x="860" y="2525"/>
                  </a:lnTo>
                  <a:lnTo>
                    <a:pt x="843" y="2518"/>
                  </a:lnTo>
                  <a:lnTo>
                    <a:pt x="827" y="2514"/>
                  </a:lnTo>
                  <a:lnTo>
                    <a:pt x="791" y="2507"/>
                  </a:lnTo>
                  <a:lnTo>
                    <a:pt x="731" y="2501"/>
                  </a:lnTo>
                  <a:lnTo>
                    <a:pt x="731" y="2499"/>
                  </a:lnTo>
                  <a:lnTo>
                    <a:pt x="686" y="2494"/>
                  </a:lnTo>
                  <a:lnTo>
                    <a:pt x="681" y="2491"/>
                  </a:lnTo>
                  <a:lnTo>
                    <a:pt x="673" y="2490"/>
                  </a:lnTo>
                  <a:lnTo>
                    <a:pt x="667" y="2490"/>
                  </a:lnTo>
                  <a:lnTo>
                    <a:pt x="661" y="2488"/>
                  </a:lnTo>
                  <a:lnTo>
                    <a:pt x="648" y="2482"/>
                  </a:lnTo>
                  <a:lnTo>
                    <a:pt x="633" y="2474"/>
                  </a:lnTo>
                  <a:lnTo>
                    <a:pt x="621" y="2467"/>
                  </a:lnTo>
                  <a:lnTo>
                    <a:pt x="608" y="2461"/>
                  </a:lnTo>
                  <a:lnTo>
                    <a:pt x="595" y="2454"/>
                  </a:lnTo>
                  <a:lnTo>
                    <a:pt x="581" y="2450"/>
                  </a:lnTo>
                  <a:lnTo>
                    <a:pt x="566" y="2445"/>
                  </a:lnTo>
                  <a:lnTo>
                    <a:pt x="552" y="2442"/>
                  </a:lnTo>
                  <a:lnTo>
                    <a:pt x="541" y="2438"/>
                  </a:lnTo>
                  <a:lnTo>
                    <a:pt x="530" y="2434"/>
                  </a:lnTo>
                  <a:lnTo>
                    <a:pt x="518" y="2430"/>
                  </a:lnTo>
                  <a:lnTo>
                    <a:pt x="507" y="2429"/>
                  </a:lnTo>
                  <a:lnTo>
                    <a:pt x="487" y="2421"/>
                  </a:lnTo>
                  <a:lnTo>
                    <a:pt x="466" y="2411"/>
                  </a:lnTo>
                  <a:lnTo>
                    <a:pt x="445" y="2400"/>
                  </a:lnTo>
                  <a:lnTo>
                    <a:pt x="426" y="2387"/>
                  </a:lnTo>
                  <a:lnTo>
                    <a:pt x="410" y="2371"/>
                  </a:lnTo>
                  <a:lnTo>
                    <a:pt x="395" y="2354"/>
                  </a:lnTo>
                  <a:lnTo>
                    <a:pt x="384" y="2333"/>
                  </a:lnTo>
                  <a:lnTo>
                    <a:pt x="378" y="2311"/>
                  </a:lnTo>
                  <a:lnTo>
                    <a:pt x="372" y="2287"/>
                  </a:lnTo>
                  <a:lnTo>
                    <a:pt x="365" y="2261"/>
                  </a:lnTo>
                  <a:lnTo>
                    <a:pt x="362" y="2235"/>
                  </a:lnTo>
                  <a:lnTo>
                    <a:pt x="362" y="2208"/>
                  </a:lnTo>
                  <a:lnTo>
                    <a:pt x="349" y="2186"/>
                  </a:lnTo>
                  <a:lnTo>
                    <a:pt x="335" y="2168"/>
                  </a:lnTo>
                  <a:lnTo>
                    <a:pt x="317" y="2151"/>
                  </a:lnTo>
                  <a:lnTo>
                    <a:pt x="298" y="2135"/>
                  </a:lnTo>
                  <a:lnTo>
                    <a:pt x="279" y="2119"/>
                  </a:lnTo>
                  <a:lnTo>
                    <a:pt x="261" y="2103"/>
                  </a:lnTo>
                  <a:lnTo>
                    <a:pt x="247" y="2084"/>
                  </a:lnTo>
                  <a:lnTo>
                    <a:pt x="234" y="2061"/>
                  </a:lnTo>
                  <a:lnTo>
                    <a:pt x="215" y="2026"/>
                  </a:lnTo>
                  <a:lnTo>
                    <a:pt x="196" y="1991"/>
                  </a:lnTo>
                  <a:lnTo>
                    <a:pt x="177" y="1954"/>
                  </a:lnTo>
                  <a:lnTo>
                    <a:pt x="158" y="1919"/>
                  </a:lnTo>
                  <a:lnTo>
                    <a:pt x="138" y="1884"/>
                  </a:lnTo>
                  <a:lnTo>
                    <a:pt x="119" y="1849"/>
                  </a:lnTo>
                  <a:lnTo>
                    <a:pt x="97" y="1814"/>
                  </a:lnTo>
                  <a:lnTo>
                    <a:pt x="75" y="1780"/>
                  </a:lnTo>
                  <a:lnTo>
                    <a:pt x="71" y="1767"/>
                  </a:lnTo>
                  <a:lnTo>
                    <a:pt x="0" y="1766"/>
                  </a:lnTo>
                  <a:lnTo>
                    <a:pt x="0" y="46"/>
                  </a:lnTo>
                  <a:lnTo>
                    <a:pt x="1" y="13"/>
                  </a:lnTo>
                  <a:lnTo>
                    <a:pt x="11" y="10"/>
                  </a:lnTo>
                  <a:lnTo>
                    <a:pt x="17" y="5"/>
                  </a:lnTo>
                  <a:lnTo>
                    <a:pt x="22" y="2"/>
                  </a:lnTo>
                  <a:lnTo>
                    <a:pt x="3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7" name="Freeform 13"/>
            <p:cNvSpPr>
              <a:spLocks/>
            </p:cNvSpPr>
            <p:nvPr/>
          </p:nvSpPr>
          <p:spPr bwMode="auto">
            <a:xfrm>
              <a:off x="4555" y="2468"/>
              <a:ext cx="27" cy="149"/>
            </a:xfrm>
            <a:custGeom>
              <a:avLst/>
              <a:gdLst>
                <a:gd name="T0" fmla="*/ 21 w 54"/>
                <a:gd name="T1" fmla="*/ 52 h 297"/>
                <a:gd name="T2" fmla="*/ 20 w 54"/>
                <a:gd name="T3" fmla="*/ 61 h 297"/>
                <a:gd name="T4" fmla="*/ 19 w 54"/>
                <a:gd name="T5" fmla="*/ 69 h 297"/>
                <a:gd name="T6" fmla="*/ 19 w 54"/>
                <a:gd name="T7" fmla="*/ 78 h 297"/>
                <a:gd name="T8" fmla="*/ 19 w 54"/>
                <a:gd name="T9" fmla="*/ 86 h 297"/>
                <a:gd name="T10" fmla="*/ 17 w 54"/>
                <a:gd name="T11" fmla="*/ 87 h 297"/>
                <a:gd name="T12" fmla="*/ 17 w 54"/>
                <a:gd name="T13" fmla="*/ 89 h 297"/>
                <a:gd name="T14" fmla="*/ 17 w 54"/>
                <a:gd name="T15" fmla="*/ 90 h 297"/>
                <a:gd name="T16" fmla="*/ 15 w 54"/>
                <a:gd name="T17" fmla="*/ 91 h 297"/>
                <a:gd name="T18" fmla="*/ 15 w 54"/>
                <a:gd name="T19" fmla="*/ 106 h 297"/>
                <a:gd name="T20" fmla="*/ 16 w 54"/>
                <a:gd name="T21" fmla="*/ 121 h 297"/>
                <a:gd name="T22" fmla="*/ 18 w 54"/>
                <a:gd name="T23" fmla="*/ 135 h 297"/>
                <a:gd name="T24" fmla="*/ 22 w 54"/>
                <a:gd name="T25" fmla="*/ 148 h 297"/>
                <a:gd name="T26" fmla="*/ 22 w 54"/>
                <a:gd name="T27" fmla="*/ 149 h 297"/>
                <a:gd name="T28" fmla="*/ 12 w 54"/>
                <a:gd name="T29" fmla="*/ 129 h 297"/>
                <a:gd name="T30" fmla="*/ 7 w 54"/>
                <a:gd name="T31" fmla="*/ 106 h 297"/>
                <a:gd name="T32" fmla="*/ 3 w 54"/>
                <a:gd name="T33" fmla="*/ 82 h 297"/>
                <a:gd name="T34" fmla="*/ 0 w 54"/>
                <a:gd name="T35" fmla="*/ 58 h 297"/>
                <a:gd name="T36" fmla="*/ 3 w 54"/>
                <a:gd name="T37" fmla="*/ 46 h 297"/>
                <a:gd name="T38" fmla="*/ 7 w 54"/>
                <a:gd name="T39" fmla="*/ 34 h 297"/>
                <a:gd name="T40" fmla="*/ 12 w 54"/>
                <a:gd name="T41" fmla="*/ 23 h 297"/>
                <a:gd name="T42" fmla="*/ 19 w 54"/>
                <a:gd name="T43" fmla="*/ 13 h 297"/>
                <a:gd name="T44" fmla="*/ 27 w 54"/>
                <a:gd name="T45" fmla="*/ 0 h 297"/>
                <a:gd name="T46" fmla="*/ 27 w 54"/>
                <a:gd name="T47" fmla="*/ 14 h 297"/>
                <a:gd name="T48" fmla="*/ 26 w 54"/>
                <a:gd name="T49" fmla="*/ 27 h 297"/>
                <a:gd name="T50" fmla="*/ 23 w 54"/>
                <a:gd name="T51" fmla="*/ 39 h 297"/>
                <a:gd name="T52" fmla="*/ 21 w 54"/>
                <a:gd name="T53" fmla="*/ 52 h 29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54" h="297">
                  <a:moveTo>
                    <a:pt x="42" y="104"/>
                  </a:moveTo>
                  <a:lnTo>
                    <a:pt x="40" y="121"/>
                  </a:lnTo>
                  <a:lnTo>
                    <a:pt x="38" y="137"/>
                  </a:lnTo>
                  <a:lnTo>
                    <a:pt x="38" y="155"/>
                  </a:lnTo>
                  <a:lnTo>
                    <a:pt x="37" y="172"/>
                  </a:lnTo>
                  <a:lnTo>
                    <a:pt x="34" y="174"/>
                  </a:lnTo>
                  <a:lnTo>
                    <a:pt x="34" y="177"/>
                  </a:lnTo>
                  <a:lnTo>
                    <a:pt x="34" y="180"/>
                  </a:lnTo>
                  <a:lnTo>
                    <a:pt x="30" y="182"/>
                  </a:lnTo>
                  <a:lnTo>
                    <a:pt x="30" y="211"/>
                  </a:lnTo>
                  <a:lnTo>
                    <a:pt x="32" y="241"/>
                  </a:lnTo>
                  <a:lnTo>
                    <a:pt x="35" y="270"/>
                  </a:lnTo>
                  <a:lnTo>
                    <a:pt x="43" y="295"/>
                  </a:lnTo>
                  <a:lnTo>
                    <a:pt x="43" y="297"/>
                  </a:lnTo>
                  <a:lnTo>
                    <a:pt x="24" y="257"/>
                  </a:lnTo>
                  <a:lnTo>
                    <a:pt x="13" y="212"/>
                  </a:lnTo>
                  <a:lnTo>
                    <a:pt x="5" y="164"/>
                  </a:lnTo>
                  <a:lnTo>
                    <a:pt x="0" y="116"/>
                  </a:lnTo>
                  <a:lnTo>
                    <a:pt x="5" y="91"/>
                  </a:lnTo>
                  <a:lnTo>
                    <a:pt x="13" y="68"/>
                  </a:lnTo>
                  <a:lnTo>
                    <a:pt x="24" y="46"/>
                  </a:lnTo>
                  <a:lnTo>
                    <a:pt x="37" y="25"/>
                  </a:lnTo>
                  <a:lnTo>
                    <a:pt x="53" y="0"/>
                  </a:lnTo>
                  <a:lnTo>
                    <a:pt x="54" y="27"/>
                  </a:lnTo>
                  <a:lnTo>
                    <a:pt x="51" y="53"/>
                  </a:lnTo>
                  <a:lnTo>
                    <a:pt x="46" y="78"/>
                  </a:lnTo>
                  <a:lnTo>
                    <a:pt x="42" y="10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 name="Freeform 14"/>
            <p:cNvSpPr>
              <a:spLocks/>
            </p:cNvSpPr>
            <p:nvPr/>
          </p:nvSpPr>
          <p:spPr bwMode="auto">
            <a:xfrm>
              <a:off x="4799" y="2556"/>
              <a:ext cx="63" cy="238"/>
            </a:xfrm>
            <a:custGeom>
              <a:avLst/>
              <a:gdLst>
                <a:gd name="T0" fmla="*/ 24 w 124"/>
                <a:gd name="T1" fmla="*/ 119 h 476"/>
                <a:gd name="T2" fmla="*/ 26 w 124"/>
                <a:gd name="T3" fmla="*/ 128 h 476"/>
                <a:gd name="T4" fmla="*/ 29 w 124"/>
                <a:gd name="T5" fmla="*/ 137 h 476"/>
                <a:gd name="T6" fmla="*/ 33 w 124"/>
                <a:gd name="T7" fmla="*/ 145 h 476"/>
                <a:gd name="T8" fmla="*/ 36 w 124"/>
                <a:gd name="T9" fmla="*/ 154 h 476"/>
                <a:gd name="T10" fmla="*/ 39 w 124"/>
                <a:gd name="T11" fmla="*/ 165 h 476"/>
                <a:gd name="T12" fmla="*/ 44 w 124"/>
                <a:gd name="T13" fmla="*/ 174 h 476"/>
                <a:gd name="T14" fmla="*/ 49 w 124"/>
                <a:gd name="T15" fmla="*/ 184 h 476"/>
                <a:gd name="T16" fmla="*/ 53 w 124"/>
                <a:gd name="T17" fmla="*/ 193 h 476"/>
                <a:gd name="T18" fmla="*/ 57 w 124"/>
                <a:gd name="T19" fmla="*/ 204 h 476"/>
                <a:gd name="T20" fmla="*/ 61 w 124"/>
                <a:gd name="T21" fmla="*/ 214 h 476"/>
                <a:gd name="T22" fmla="*/ 63 w 124"/>
                <a:gd name="T23" fmla="*/ 225 h 476"/>
                <a:gd name="T24" fmla="*/ 63 w 124"/>
                <a:gd name="T25" fmla="*/ 237 h 476"/>
                <a:gd name="T26" fmla="*/ 57 w 124"/>
                <a:gd name="T27" fmla="*/ 238 h 476"/>
                <a:gd name="T28" fmla="*/ 51 w 124"/>
                <a:gd name="T29" fmla="*/ 238 h 476"/>
                <a:gd name="T30" fmla="*/ 45 w 124"/>
                <a:gd name="T31" fmla="*/ 237 h 476"/>
                <a:gd name="T32" fmla="*/ 41 w 124"/>
                <a:gd name="T33" fmla="*/ 233 h 476"/>
                <a:gd name="T34" fmla="*/ 39 w 124"/>
                <a:gd name="T35" fmla="*/ 226 h 476"/>
                <a:gd name="T36" fmla="*/ 35 w 124"/>
                <a:gd name="T37" fmla="*/ 221 h 476"/>
                <a:gd name="T38" fmla="*/ 30 w 124"/>
                <a:gd name="T39" fmla="*/ 215 h 476"/>
                <a:gd name="T40" fmla="*/ 27 w 124"/>
                <a:gd name="T41" fmla="*/ 209 h 476"/>
                <a:gd name="T42" fmla="*/ 28 w 124"/>
                <a:gd name="T43" fmla="*/ 194 h 476"/>
                <a:gd name="T44" fmla="*/ 29 w 124"/>
                <a:gd name="T45" fmla="*/ 194 h 476"/>
                <a:gd name="T46" fmla="*/ 30 w 124"/>
                <a:gd name="T47" fmla="*/ 181 h 476"/>
                <a:gd name="T48" fmla="*/ 27 w 124"/>
                <a:gd name="T49" fmla="*/ 171 h 476"/>
                <a:gd name="T50" fmla="*/ 23 w 124"/>
                <a:gd name="T51" fmla="*/ 160 h 476"/>
                <a:gd name="T52" fmla="*/ 23 w 124"/>
                <a:gd name="T53" fmla="*/ 148 h 476"/>
                <a:gd name="T54" fmla="*/ 18 w 124"/>
                <a:gd name="T55" fmla="*/ 138 h 476"/>
                <a:gd name="T56" fmla="*/ 17 w 124"/>
                <a:gd name="T57" fmla="*/ 126 h 476"/>
                <a:gd name="T58" fmla="*/ 17 w 124"/>
                <a:gd name="T59" fmla="*/ 114 h 476"/>
                <a:gd name="T60" fmla="*/ 13 w 124"/>
                <a:gd name="T61" fmla="*/ 103 h 476"/>
                <a:gd name="T62" fmla="*/ 10 w 124"/>
                <a:gd name="T63" fmla="*/ 90 h 476"/>
                <a:gd name="T64" fmla="*/ 6 w 124"/>
                <a:gd name="T65" fmla="*/ 78 h 476"/>
                <a:gd name="T66" fmla="*/ 4 w 124"/>
                <a:gd name="T67" fmla="*/ 64 h 476"/>
                <a:gd name="T68" fmla="*/ 3 w 124"/>
                <a:gd name="T69" fmla="*/ 50 h 476"/>
                <a:gd name="T70" fmla="*/ 2 w 124"/>
                <a:gd name="T71" fmla="*/ 38 h 476"/>
                <a:gd name="T72" fmla="*/ 1 w 124"/>
                <a:gd name="T73" fmla="*/ 25 h 476"/>
                <a:gd name="T74" fmla="*/ 0 w 124"/>
                <a:gd name="T75" fmla="*/ 12 h 476"/>
                <a:gd name="T76" fmla="*/ 1 w 124"/>
                <a:gd name="T77" fmla="*/ 0 h 476"/>
                <a:gd name="T78" fmla="*/ 10 w 124"/>
                <a:gd name="T79" fmla="*/ 28 h 476"/>
                <a:gd name="T80" fmla="*/ 16 w 124"/>
                <a:gd name="T81" fmla="*/ 58 h 476"/>
                <a:gd name="T82" fmla="*/ 20 w 124"/>
                <a:gd name="T83" fmla="*/ 88 h 476"/>
                <a:gd name="T84" fmla="*/ 24 w 124"/>
                <a:gd name="T85" fmla="*/ 119 h 47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24" h="476">
                  <a:moveTo>
                    <a:pt x="48" y="238"/>
                  </a:moveTo>
                  <a:lnTo>
                    <a:pt x="52" y="255"/>
                  </a:lnTo>
                  <a:lnTo>
                    <a:pt x="57" y="273"/>
                  </a:lnTo>
                  <a:lnTo>
                    <a:pt x="64" y="290"/>
                  </a:lnTo>
                  <a:lnTo>
                    <a:pt x="70" y="308"/>
                  </a:lnTo>
                  <a:lnTo>
                    <a:pt x="76" y="329"/>
                  </a:lnTo>
                  <a:lnTo>
                    <a:pt x="86" y="348"/>
                  </a:lnTo>
                  <a:lnTo>
                    <a:pt x="96" y="367"/>
                  </a:lnTo>
                  <a:lnTo>
                    <a:pt x="105" y="386"/>
                  </a:lnTo>
                  <a:lnTo>
                    <a:pt x="113" y="407"/>
                  </a:lnTo>
                  <a:lnTo>
                    <a:pt x="121" y="428"/>
                  </a:lnTo>
                  <a:lnTo>
                    <a:pt x="124" y="450"/>
                  </a:lnTo>
                  <a:lnTo>
                    <a:pt x="124" y="474"/>
                  </a:lnTo>
                  <a:lnTo>
                    <a:pt x="113" y="476"/>
                  </a:lnTo>
                  <a:lnTo>
                    <a:pt x="100" y="476"/>
                  </a:lnTo>
                  <a:lnTo>
                    <a:pt x="89" y="473"/>
                  </a:lnTo>
                  <a:lnTo>
                    <a:pt x="80" y="466"/>
                  </a:lnTo>
                  <a:lnTo>
                    <a:pt x="76" y="452"/>
                  </a:lnTo>
                  <a:lnTo>
                    <a:pt x="68" y="441"/>
                  </a:lnTo>
                  <a:lnTo>
                    <a:pt x="59" y="429"/>
                  </a:lnTo>
                  <a:lnTo>
                    <a:pt x="54" y="417"/>
                  </a:lnTo>
                  <a:lnTo>
                    <a:pt x="56" y="388"/>
                  </a:lnTo>
                  <a:lnTo>
                    <a:pt x="57" y="388"/>
                  </a:lnTo>
                  <a:lnTo>
                    <a:pt x="59" y="362"/>
                  </a:lnTo>
                  <a:lnTo>
                    <a:pt x="54" y="342"/>
                  </a:lnTo>
                  <a:lnTo>
                    <a:pt x="46" y="319"/>
                  </a:lnTo>
                  <a:lnTo>
                    <a:pt x="46" y="295"/>
                  </a:lnTo>
                  <a:lnTo>
                    <a:pt x="36" y="276"/>
                  </a:lnTo>
                  <a:lnTo>
                    <a:pt x="33" y="252"/>
                  </a:lnTo>
                  <a:lnTo>
                    <a:pt x="33" y="228"/>
                  </a:lnTo>
                  <a:lnTo>
                    <a:pt x="25" y="206"/>
                  </a:lnTo>
                  <a:lnTo>
                    <a:pt x="19" y="180"/>
                  </a:lnTo>
                  <a:lnTo>
                    <a:pt x="12" y="155"/>
                  </a:lnTo>
                  <a:lnTo>
                    <a:pt x="8" y="127"/>
                  </a:lnTo>
                  <a:lnTo>
                    <a:pt x="5" y="100"/>
                  </a:lnTo>
                  <a:lnTo>
                    <a:pt x="3" y="76"/>
                  </a:lnTo>
                  <a:lnTo>
                    <a:pt x="1" y="49"/>
                  </a:lnTo>
                  <a:lnTo>
                    <a:pt x="0" y="24"/>
                  </a:lnTo>
                  <a:lnTo>
                    <a:pt x="1" y="0"/>
                  </a:lnTo>
                  <a:lnTo>
                    <a:pt x="20" y="55"/>
                  </a:lnTo>
                  <a:lnTo>
                    <a:pt x="32" y="115"/>
                  </a:lnTo>
                  <a:lnTo>
                    <a:pt x="40" y="175"/>
                  </a:lnTo>
                  <a:lnTo>
                    <a:pt x="48" y="23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 name="Freeform 15"/>
            <p:cNvSpPr>
              <a:spLocks/>
            </p:cNvSpPr>
            <p:nvPr/>
          </p:nvSpPr>
          <p:spPr bwMode="auto">
            <a:xfrm>
              <a:off x="4069" y="2539"/>
              <a:ext cx="623" cy="1154"/>
            </a:xfrm>
            <a:custGeom>
              <a:avLst/>
              <a:gdLst>
                <a:gd name="T0" fmla="*/ 110 w 1245"/>
                <a:gd name="T1" fmla="*/ 302 h 2307"/>
                <a:gd name="T2" fmla="*/ 136 w 1245"/>
                <a:gd name="T3" fmla="*/ 391 h 2307"/>
                <a:gd name="T4" fmla="*/ 28 w 1245"/>
                <a:gd name="T5" fmla="*/ 311 h 2307"/>
                <a:gd name="T6" fmla="*/ 62 w 1245"/>
                <a:gd name="T7" fmla="*/ 365 h 2307"/>
                <a:gd name="T8" fmla="*/ 114 w 1245"/>
                <a:gd name="T9" fmla="*/ 405 h 2307"/>
                <a:gd name="T10" fmla="*/ 156 w 1245"/>
                <a:gd name="T11" fmla="*/ 440 h 2307"/>
                <a:gd name="T12" fmla="*/ 179 w 1245"/>
                <a:gd name="T13" fmla="*/ 487 h 2307"/>
                <a:gd name="T14" fmla="*/ 139 w 1245"/>
                <a:gd name="T15" fmla="*/ 460 h 2307"/>
                <a:gd name="T16" fmla="*/ 197 w 1245"/>
                <a:gd name="T17" fmla="*/ 597 h 2307"/>
                <a:gd name="T18" fmla="*/ 273 w 1245"/>
                <a:gd name="T19" fmla="*/ 707 h 2307"/>
                <a:gd name="T20" fmla="*/ 314 w 1245"/>
                <a:gd name="T21" fmla="*/ 805 h 2307"/>
                <a:gd name="T22" fmla="*/ 335 w 1245"/>
                <a:gd name="T23" fmla="*/ 805 h 2307"/>
                <a:gd name="T24" fmla="*/ 368 w 1245"/>
                <a:gd name="T25" fmla="*/ 826 h 2307"/>
                <a:gd name="T26" fmla="*/ 345 w 1245"/>
                <a:gd name="T27" fmla="*/ 847 h 2307"/>
                <a:gd name="T28" fmla="*/ 386 w 1245"/>
                <a:gd name="T29" fmla="*/ 842 h 2307"/>
                <a:gd name="T30" fmla="*/ 428 w 1245"/>
                <a:gd name="T31" fmla="*/ 860 h 2307"/>
                <a:gd name="T32" fmla="*/ 550 w 1245"/>
                <a:gd name="T33" fmla="*/ 898 h 2307"/>
                <a:gd name="T34" fmla="*/ 621 w 1245"/>
                <a:gd name="T35" fmla="*/ 1008 h 2307"/>
                <a:gd name="T36" fmla="*/ 594 w 1245"/>
                <a:gd name="T37" fmla="*/ 994 h 2307"/>
                <a:gd name="T38" fmla="*/ 516 w 1245"/>
                <a:gd name="T39" fmla="*/ 987 h 2307"/>
                <a:gd name="T40" fmla="*/ 447 w 1245"/>
                <a:gd name="T41" fmla="*/ 988 h 2307"/>
                <a:gd name="T42" fmla="*/ 421 w 1245"/>
                <a:gd name="T43" fmla="*/ 979 h 2307"/>
                <a:gd name="T44" fmla="*/ 468 w 1245"/>
                <a:gd name="T45" fmla="*/ 967 h 2307"/>
                <a:gd name="T46" fmla="*/ 525 w 1245"/>
                <a:gd name="T47" fmla="*/ 962 h 2307"/>
                <a:gd name="T48" fmla="*/ 434 w 1245"/>
                <a:gd name="T49" fmla="*/ 950 h 2307"/>
                <a:gd name="T50" fmla="*/ 357 w 1245"/>
                <a:gd name="T51" fmla="*/ 952 h 2307"/>
                <a:gd name="T52" fmla="*/ 276 w 1245"/>
                <a:gd name="T53" fmla="*/ 926 h 2307"/>
                <a:gd name="T54" fmla="*/ 312 w 1245"/>
                <a:gd name="T55" fmla="*/ 953 h 2307"/>
                <a:gd name="T56" fmla="*/ 293 w 1245"/>
                <a:gd name="T57" fmla="*/ 997 h 2307"/>
                <a:gd name="T58" fmla="*/ 298 w 1245"/>
                <a:gd name="T59" fmla="*/ 1013 h 2307"/>
                <a:gd name="T60" fmla="*/ 361 w 1245"/>
                <a:gd name="T61" fmla="*/ 980 h 2307"/>
                <a:gd name="T62" fmla="*/ 432 w 1245"/>
                <a:gd name="T63" fmla="*/ 1033 h 2307"/>
                <a:gd name="T64" fmla="*/ 411 w 1245"/>
                <a:gd name="T65" fmla="*/ 1056 h 2307"/>
                <a:gd name="T66" fmla="*/ 450 w 1245"/>
                <a:gd name="T67" fmla="*/ 1049 h 2307"/>
                <a:gd name="T68" fmla="*/ 548 w 1245"/>
                <a:gd name="T69" fmla="*/ 1108 h 2307"/>
                <a:gd name="T70" fmla="*/ 529 w 1245"/>
                <a:gd name="T71" fmla="*/ 1151 h 2307"/>
                <a:gd name="T72" fmla="*/ 504 w 1245"/>
                <a:gd name="T73" fmla="*/ 1148 h 2307"/>
                <a:gd name="T74" fmla="*/ 487 w 1245"/>
                <a:gd name="T75" fmla="*/ 1125 h 2307"/>
                <a:gd name="T76" fmla="*/ 525 w 1245"/>
                <a:gd name="T77" fmla="*/ 1120 h 2307"/>
                <a:gd name="T78" fmla="*/ 551 w 1245"/>
                <a:gd name="T79" fmla="*/ 1126 h 2307"/>
                <a:gd name="T80" fmla="*/ 478 w 1245"/>
                <a:gd name="T81" fmla="*/ 1104 h 2307"/>
                <a:gd name="T82" fmla="*/ 430 w 1245"/>
                <a:gd name="T83" fmla="*/ 1114 h 2307"/>
                <a:gd name="T84" fmla="*/ 391 w 1245"/>
                <a:gd name="T85" fmla="*/ 1087 h 2307"/>
                <a:gd name="T86" fmla="*/ 347 w 1245"/>
                <a:gd name="T87" fmla="*/ 1055 h 2307"/>
                <a:gd name="T88" fmla="*/ 277 w 1245"/>
                <a:gd name="T89" fmla="*/ 1032 h 2307"/>
                <a:gd name="T90" fmla="*/ 206 w 1245"/>
                <a:gd name="T91" fmla="*/ 1011 h 2307"/>
                <a:gd name="T92" fmla="*/ 188 w 1245"/>
                <a:gd name="T93" fmla="*/ 975 h 2307"/>
                <a:gd name="T94" fmla="*/ 172 w 1245"/>
                <a:gd name="T95" fmla="*/ 866 h 2307"/>
                <a:gd name="T96" fmla="*/ 117 w 1245"/>
                <a:gd name="T97" fmla="*/ 797 h 2307"/>
                <a:gd name="T98" fmla="*/ 129 w 1245"/>
                <a:gd name="T99" fmla="*/ 871 h 2307"/>
                <a:gd name="T100" fmla="*/ 107 w 1245"/>
                <a:gd name="T101" fmla="*/ 852 h 2307"/>
                <a:gd name="T102" fmla="*/ 63 w 1245"/>
                <a:gd name="T103" fmla="*/ 757 h 2307"/>
                <a:gd name="T104" fmla="*/ 30 w 1245"/>
                <a:gd name="T105" fmla="*/ 703 h 2307"/>
                <a:gd name="T106" fmla="*/ 6 w 1245"/>
                <a:gd name="T107" fmla="*/ 579 h 2307"/>
                <a:gd name="T108" fmla="*/ 49 w 1245"/>
                <a:gd name="T109" fmla="*/ 662 h 2307"/>
                <a:gd name="T110" fmla="*/ 98 w 1245"/>
                <a:gd name="T111" fmla="*/ 744 h 2307"/>
                <a:gd name="T112" fmla="*/ 162 w 1245"/>
                <a:gd name="T113" fmla="*/ 821 h 2307"/>
                <a:gd name="T114" fmla="*/ 140 w 1245"/>
                <a:gd name="T115" fmla="*/ 790 h 2307"/>
                <a:gd name="T116" fmla="*/ 95 w 1245"/>
                <a:gd name="T117" fmla="*/ 671 h 2307"/>
                <a:gd name="T118" fmla="*/ 16 w 1245"/>
                <a:gd name="T119" fmla="*/ 582 h 2307"/>
                <a:gd name="T120" fmla="*/ 14 w 1245"/>
                <a:gd name="T121" fmla="*/ 42 h 230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245" h="2307">
                  <a:moveTo>
                    <a:pt x="105" y="380"/>
                  </a:moveTo>
                  <a:lnTo>
                    <a:pt x="105" y="415"/>
                  </a:lnTo>
                  <a:lnTo>
                    <a:pt x="112" y="449"/>
                  </a:lnTo>
                  <a:lnTo>
                    <a:pt x="123" y="478"/>
                  </a:lnTo>
                  <a:lnTo>
                    <a:pt x="139" y="505"/>
                  </a:lnTo>
                  <a:lnTo>
                    <a:pt x="156" y="531"/>
                  </a:lnTo>
                  <a:lnTo>
                    <a:pt x="177" y="556"/>
                  </a:lnTo>
                  <a:lnTo>
                    <a:pt x="199" y="580"/>
                  </a:lnTo>
                  <a:lnTo>
                    <a:pt x="220" y="604"/>
                  </a:lnTo>
                  <a:lnTo>
                    <a:pt x="231" y="620"/>
                  </a:lnTo>
                  <a:lnTo>
                    <a:pt x="241" y="636"/>
                  </a:lnTo>
                  <a:lnTo>
                    <a:pt x="249" y="654"/>
                  </a:lnTo>
                  <a:lnTo>
                    <a:pt x="255" y="673"/>
                  </a:lnTo>
                  <a:lnTo>
                    <a:pt x="260" y="692"/>
                  </a:lnTo>
                  <a:lnTo>
                    <a:pt x="263" y="711"/>
                  </a:lnTo>
                  <a:lnTo>
                    <a:pt x="266" y="732"/>
                  </a:lnTo>
                  <a:lnTo>
                    <a:pt x="270" y="753"/>
                  </a:lnTo>
                  <a:lnTo>
                    <a:pt x="271" y="781"/>
                  </a:lnTo>
                  <a:lnTo>
                    <a:pt x="244" y="767"/>
                  </a:lnTo>
                  <a:lnTo>
                    <a:pt x="219" y="751"/>
                  </a:lnTo>
                  <a:lnTo>
                    <a:pt x="191" y="735"/>
                  </a:lnTo>
                  <a:lnTo>
                    <a:pt x="166" y="717"/>
                  </a:lnTo>
                  <a:lnTo>
                    <a:pt x="140" y="700"/>
                  </a:lnTo>
                  <a:lnTo>
                    <a:pt x="116" y="681"/>
                  </a:lnTo>
                  <a:lnTo>
                    <a:pt x="94" y="658"/>
                  </a:lnTo>
                  <a:lnTo>
                    <a:pt x="72" y="634"/>
                  </a:lnTo>
                  <a:lnTo>
                    <a:pt x="56" y="622"/>
                  </a:lnTo>
                  <a:lnTo>
                    <a:pt x="52" y="626"/>
                  </a:lnTo>
                  <a:lnTo>
                    <a:pt x="52" y="631"/>
                  </a:lnTo>
                  <a:lnTo>
                    <a:pt x="56" y="636"/>
                  </a:lnTo>
                  <a:lnTo>
                    <a:pt x="59" y="641"/>
                  </a:lnTo>
                  <a:lnTo>
                    <a:pt x="70" y="658"/>
                  </a:lnTo>
                  <a:lnTo>
                    <a:pt x="81" y="678"/>
                  </a:lnTo>
                  <a:lnTo>
                    <a:pt x="94" y="695"/>
                  </a:lnTo>
                  <a:lnTo>
                    <a:pt x="108" y="711"/>
                  </a:lnTo>
                  <a:lnTo>
                    <a:pt x="123" y="729"/>
                  </a:lnTo>
                  <a:lnTo>
                    <a:pt x="139" y="743"/>
                  </a:lnTo>
                  <a:lnTo>
                    <a:pt x="156" y="757"/>
                  </a:lnTo>
                  <a:lnTo>
                    <a:pt x="174" y="769"/>
                  </a:lnTo>
                  <a:lnTo>
                    <a:pt x="183" y="773"/>
                  </a:lnTo>
                  <a:lnTo>
                    <a:pt x="193" y="780"/>
                  </a:lnTo>
                  <a:lnTo>
                    <a:pt x="201" y="786"/>
                  </a:lnTo>
                  <a:lnTo>
                    <a:pt x="211" y="793"/>
                  </a:lnTo>
                  <a:lnTo>
                    <a:pt x="219" y="801"/>
                  </a:lnTo>
                  <a:lnTo>
                    <a:pt x="227" y="809"/>
                  </a:lnTo>
                  <a:lnTo>
                    <a:pt x="236" y="817"/>
                  </a:lnTo>
                  <a:lnTo>
                    <a:pt x="244" y="823"/>
                  </a:lnTo>
                  <a:lnTo>
                    <a:pt x="255" y="828"/>
                  </a:lnTo>
                  <a:lnTo>
                    <a:pt x="265" y="833"/>
                  </a:lnTo>
                  <a:lnTo>
                    <a:pt x="274" y="839"/>
                  </a:lnTo>
                  <a:lnTo>
                    <a:pt x="286" y="845"/>
                  </a:lnTo>
                  <a:lnTo>
                    <a:pt x="295" y="855"/>
                  </a:lnTo>
                  <a:lnTo>
                    <a:pt x="305" y="866"/>
                  </a:lnTo>
                  <a:lnTo>
                    <a:pt x="311" y="879"/>
                  </a:lnTo>
                  <a:lnTo>
                    <a:pt x="318" y="892"/>
                  </a:lnTo>
                  <a:lnTo>
                    <a:pt x="324" y="904"/>
                  </a:lnTo>
                  <a:lnTo>
                    <a:pt x="332" y="916"/>
                  </a:lnTo>
                  <a:lnTo>
                    <a:pt x="340" y="928"/>
                  </a:lnTo>
                  <a:lnTo>
                    <a:pt x="351" y="938"/>
                  </a:lnTo>
                  <a:lnTo>
                    <a:pt x="353" y="948"/>
                  </a:lnTo>
                  <a:lnTo>
                    <a:pt x="356" y="956"/>
                  </a:lnTo>
                  <a:lnTo>
                    <a:pt x="357" y="964"/>
                  </a:lnTo>
                  <a:lnTo>
                    <a:pt x="357" y="973"/>
                  </a:lnTo>
                  <a:lnTo>
                    <a:pt x="345" y="964"/>
                  </a:lnTo>
                  <a:lnTo>
                    <a:pt x="333" y="952"/>
                  </a:lnTo>
                  <a:lnTo>
                    <a:pt x="322" y="941"/>
                  </a:lnTo>
                  <a:lnTo>
                    <a:pt x="311" y="930"/>
                  </a:lnTo>
                  <a:lnTo>
                    <a:pt x="298" y="919"/>
                  </a:lnTo>
                  <a:lnTo>
                    <a:pt x="287" y="908"/>
                  </a:lnTo>
                  <a:lnTo>
                    <a:pt x="274" y="900"/>
                  </a:lnTo>
                  <a:lnTo>
                    <a:pt x="260" y="892"/>
                  </a:lnTo>
                  <a:lnTo>
                    <a:pt x="278" y="919"/>
                  </a:lnTo>
                  <a:lnTo>
                    <a:pt x="292" y="949"/>
                  </a:lnTo>
                  <a:lnTo>
                    <a:pt x="302" y="981"/>
                  </a:lnTo>
                  <a:lnTo>
                    <a:pt x="311" y="1015"/>
                  </a:lnTo>
                  <a:lnTo>
                    <a:pt x="321" y="1048"/>
                  </a:lnTo>
                  <a:lnTo>
                    <a:pt x="330" y="1080"/>
                  </a:lnTo>
                  <a:lnTo>
                    <a:pt x="345" y="1112"/>
                  </a:lnTo>
                  <a:lnTo>
                    <a:pt x="361" y="1141"/>
                  </a:lnTo>
                  <a:lnTo>
                    <a:pt x="377" y="1167"/>
                  </a:lnTo>
                  <a:lnTo>
                    <a:pt x="393" y="1194"/>
                  </a:lnTo>
                  <a:lnTo>
                    <a:pt x="410" y="1219"/>
                  </a:lnTo>
                  <a:lnTo>
                    <a:pt x="428" y="1245"/>
                  </a:lnTo>
                  <a:lnTo>
                    <a:pt x="445" y="1270"/>
                  </a:lnTo>
                  <a:lnTo>
                    <a:pt x="464" y="1294"/>
                  </a:lnTo>
                  <a:lnTo>
                    <a:pt x="485" y="1318"/>
                  </a:lnTo>
                  <a:lnTo>
                    <a:pt x="506" y="1342"/>
                  </a:lnTo>
                  <a:lnTo>
                    <a:pt x="520" y="1366"/>
                  </a:lnTo>
                  <a:lnTo>
                    <a:pt x="533" y="1390"/>
                  </a:lnTo>
                  <a:lnTo>
                    <a:pt x="546" y="1414"/>
                  </a:lnTo>
                  <a:lnTo>
                    <a:pt x="560" y="1438"/>
                  </a:lnTo>
                  <a:lnTo>
                    <a:pt x="573" y="1462"/>
                  </a:lnTo>
                  <a:lnTo>
                    <a:pt x="587" y="1484"/>
                  </a:lnTo>
                  <a:lnTo>
                    <a:pt x="602" y="1507"/>
                  </a:lnTo>
                  <a:lnTo>
                    <a:pt x="618" y="1529"/>
                  </a:lnTo>
                  <a:lnTo>
                    <a:pt x="626" y="1547"/>
                  </a:lnTo>
                  <a:lnTo>
                    <a:pt x="632" y="1568"/>
                  </a:lnTo>
                  <a:lnTo>
                    <a:pt x="634" y="1590"/>
                  </a:lnTo>
                  <a:lnTo>
                    <a:pt x="627" y="1609"/>
                  </a:lnTo>
                  <a:lnTo>
                    <a:pt x="622" y="1616"/>
                  </a:lnTo>
                  <a:lnTo>
                    <a:pt x="616" y="1622"/>
                  </a:lnTo>
                  <a:lnTo>
                    <a:pt x="613" y="1628"/>
                  </a:lnTo>
                  <a:lnTo>
                    <a:pt x="611" y="1636"/>
                  </a:lnTo>
                  <a:lnTo>
                    <a:pt x="624" y="1632"/>
                  </a:lnTo>
                  <a:lnTo>
                    <a:pt x="637" y="1627"/>
                  </a:lnTo>
                  <a:lnTo>
                    <a:pt x="648" y="1620"/>
                  </a:lnTo>
                  <a:lnTo>
                    <a:pt x="659" y="1614"/>
                  </a:lnTo>
                  <a:lnTo>
                    <a:pt x="670" y="1609"/>
                  </a:lnTo>
                  <a:lnTo>
                    <a:pt x="683" y="1604"/>
                  </a:lnTo>
                  <a:lnTo>
                    <a:pt x="696" y="1604"/>
                  </a:lnTo>
                  <a:lnTo>
                    <a:pt x="712" y="1606"/>
                  </a:lnTo>
                  <a:lnTo>
                    <a:pt x="721" y="1616"/>
                  </a:lnTo>
                  <a:lnTo>
                    <a:pt x="733" y="1624"/>
                  </a:lnTo>
                  <a:lnTo>
                    <a:pt x="742" y="1633"/>
                  </a:lnTo>
                  <a:lnTo>
                    <a:pt x="752" y="1643"/>
                  </a:lnTo>
                  <a:lnTo>
                    <a:pt x="744" y="1646"/>
                  </a:lnTo>
                  <a:lnTo>
                    <a:pt x="736" y="1651"/>
                  </a:lnTo>
                  <a:lnTo>
                    <a:pt x="728" y="1655"/>
                  </a:lnTo>
                  <a:lnTo>
                    <a:pt x="720" y="1662"/>
                  </a:lnTo>
                  <a:lnTo>
                    <a:pt x="712" y="1667"/>
                  </a:lnTo>
                  <a:lnTo>
                    <a:pt x="706" y="1673"/>
                  </a:lnTo>
                  <a:lnTo>
                    <a:pt x="698" y="1679"/>
                  </a:lnTo>
                  <a:lnTo>
                    <a:pt x="691" y="1686"/>
                  </a:lnTo>
                  <a:lnTo>
                    <a:pt x="691" y="1689"/>
                  </a:lnTo>
                  <a:lnTo>
                    <a:pt x="690" y="1691"/>
                  </a:lnTo>
                  <a:lnTo>
                    <a:pt x="690" y="1694"/>
                  </a:lnTo>
                  <a:lnTo>
                    <a:pt x="691" y="1695"/>
                  </a:lnTo>
                  <a:lnTo>
                    <a:pt x="701" y="1694"/>
                  </a:lnTo>
                  <a:lnTo>
                    <a:pt x="710" y="1691"/>
                  </a:lnTo>
                  <a:lnTo>
                    <a:pt x="720" y="1689"/>
                  </a:lnTo>
                  <a:lnTo>
                    <a:pt x="729" y="1687"/>
                  </a:lnTo>
                  <a:lnTo>
                    <a:pt x="739" y="1687"/>
                  </a:lnTo>
                  <a:lnTo>
                    <a:pt x="750" y="1686"/>
                  </a:lnTo>
                  <a:lnTo>
                    <a:pt x="760" y="1684"/>
                  </a:lnTo>
                  <a:lnTo>
                    <a:pt x="771" y="1684"/>
                  </a:lnTo>
                  <a:lnTo>
                    <a:pt x="779" y="1686"/>
                  </a:lnTo>
                  <a:lnTo>
                    <a:pt x="787" y="1687"/>
                  </a:lnTo>
                  <a:lnTo>
                    <a:pt x="793" y="1691"/>
                  </a:lnTo>
                  <a:lnTo>
                    <a:pt x="801" y="1694"/>
                  </a:lnTo>
                  <a:lnTo>
                    <a:pt x="808" y="1697"/>
                  </a:lnTo>
                  <a:lnTo>
                    <a:pt x="816" y="1700"/>
                  </a:lnTo>
                  <a:lnTo>
                    <a:pt x="822" y="1703"/>
                  </a:lnTo>
                  <a:lnTo>
                    <a:pt x="830" y="1707"/>
                  </a:lnTo>
                  <a:lnTo>
                    <a:pt x="856" y="1719"/>
                  </a:lnTo>
                  <a:lnTo>
                    <a:pt x="883" y="1734"/>
                  </a:lnTo>
                  <a:lnTo>
                    <a:pt x="908" y="1747"/>
                  </a:lnTo>
                  <a:lnTo>
                    <a:pt x="935" y="1759"/>
                  </a:lnTo>
                  <a:lnTo>
                    <a:pt x="963" y="1771"/>
                  </a:lnTo>
                  <a:lnTo>
                    <a:pt x="991" y="1780"/>
                  </a:lnTo>
                  <a:lnTo>
                    <a:pt x="1022" y="1788"/>
                  </a:lnTo>
                  <a:lnTo>
                    <a:pt x="1052" y="1793"/>
                  </a:lnTo>
                  <a:lnTo>
                    <a:pt x="1076" y="1796"/>
                  </a:lnTo>
                  <a:lnTo>
                    <a:pt x="1100" y="1796"/>
                  </a:lnTo>
                  <a:lnTo>
                    <a:pt x="1125" y="1796"/>
                  </a:lnTo>
                  <a:lnTo>
                    <a:pt x="1149" y="1795"/>
                  </a:lnTo>
                  <a:lnTo>
                    <a:pt x="1173" y="1795"/>
                  </a:lnTo>
                  <a:lnTo>
                    <a:pt x="1197" y="1793"/>
                  </a:lnTo>
                  <a:lnTo>
                    <a:pt x="1221" y="1793"/>
                  </a:lnTo>
                  <a:lnTo>
                    <a:pt x="1245" y="1795"/>
                  </a:lnTo>
                  <a:lnTo>
                    <a:pt x="1245" y="2026"/>
                  </a:lnTo>
                  <a:lnTo>
                    <a:pt x="1245" y="2021"/>
                  </a:lnTo>
                  <a:lnTo>
                    <a:pt x="1242" y="2015"/>
                  </a:lnTo>
                  <a:lnTo>
                    <a:pt x="1240" y="2010"/>
                  </a:lnTo>
                  <a:lnTo>
                    <a:pt x="1239" y="2005"/>
                  </a:lnTo>
                  <a:lnTo>
                    <a:pt x="1231" y="2002"/>
                  </a:lnTo>
                  <a:lnTo>
                    <a:pt x="1224" y="1997"/>
                  </a:lnTo>
                  <a:lnTo>
                    <a:pt x="1216" y="1996"/>
                  </a:lnTo>
                  <a:lnTo>
                    <a:pt x="1208" y="1994"/>
                  </a:lnTo>
                  <a:lnTo>
                    <a:pt x="1208" y="1993"/>
                  </a:lnTo>
                  <a:lnTo>
                    <a:pt x="1199" y="1991"/>
                  </a:lnTo>
                  <a:lnTo>
                    <a:pt x="1188" y="1988"/>
                  </a:lnTo>
                  <a:lnTo>
                    <a:pt x="1178" y="1986"/>
                  </a:lnTo>
                  <a:lnTo>
                    <a:pt x="1169" y="1985"/>
                  </a:lnTo>
                  <a:lnTo>
                    <a:pt x="1159" y="1985"/>
                  </a:lnTo>
                  <a:lnTo>
                    <a:pt x="1148" y="1983"/>
                  </a:lnTo>
                  <a:lnTo>
                    <a:pt x="1138" y="1981"/>
                  </a:lnTo>
                  <a:lnTo>
                    <a:pt x="1127" y="1981"/>
                  </a:lnTo>
                  <a:lnTo>
                    <a:pt x="1127" y="1980"/>
                  </a:lnTo>
                  <a:lnTo>
                    <a:pt x="1031" y="1975"/>
                  </a:lnTo>
                  <a:lnTo>
                    <a:pt x="1031" y="1973"/>
                  </a:lnTo>
                  <a:lnTo>
                    <a:pt x="1018" y="1972"/>
                  </a:lnTo>
                  <a:lnTo>
                    <a:pt x="1006" y="1970"/>
                  </a:lnTo>
                  <a:lnTo>
                    <a:pt x="993" y="1972"/>
                  </a:lnTo>
                  <a:lnTo>
                    <a:pt x="982" y="1973"/>
                  </a:lnTo>
                  <a:lnTo>
                    <a:pt x="969" y="1975"/>
                  </a:lnTo>
                  <a:lnTo>
                    <a:pt x="956" y="1977"/>
                  </a:lnTo>
                  <a:lnTo>
                    <a:pt x="943" y="1977"/>
                  </a:lnTo>
                  <a:lnTo>
                    <a:pt x="931" y="1977"/>
                  </a:lnTo>
                  <a:lnTo>
                    <a:pt x="894" y="1975"/>
                  </a:lnTo>
                  <a:lnTo>
                    <a:pt x="894" y="1973"/>
                  </a:lnTo>
                  <a:lnTo>
                    <a:pt x="886" y="1972"/>
                  </a:lnTo>
                  <a:lnTo>
                    <a:pt x="880" y="1970"/>
                  </a:lnTo>
                  <a:lnTo>
                    <a:pt x="872" y="1969"/>
                  </a:lnTo>
                  <a:lnTo>
                    <a:pt x="865" y="1967"/>
                  </a:lnTo>
                  <a:lnTo>
                    <a:pt x="859" y="1964"/>
                  </a:lnTo>
                  <a:lnTo>
                    <a:pt x="854" y="1962"/>
                  </a:lnTo>
                  <a:lnTo>
                    <a:pt x="848" y="1959"/>
                  </a:lnTo>
                  <a:lnTo>
                    <a:pt x="841" y="1957"/>
                  </a:lnTo>
                  <a:lnTo>
                    <a:pt x="849" y="1953"/>
                  </a:lnTo>
                  <a:lnTo>
                    <a:pt x="859" y="1948"/>
                  </a:lnTo>
                  <a:lnTo>
                    <a:pt x="868" y="1943"/>
                  </a:lnTo>
                  <a:lnTo>
                    <a:pt x="880" y="1940"/>
                  </a:lnTo>
                  <a:lnTo>
                    <a:pt x="889" y="1937"/>
                  </a:lnTo>
                  <a:lnTo>
                    <a:pt x="900" y="1935"/>
                  </a:lnTo>
                  <a:lnTo>
                    <a:pt x="910" y="1934"/>
                  </a:lnTo>
                  <a:lnTo>
                    <a:pt x="921" y="1932"/>
                  </a:lnTo>
                  <a:lnTo>
                    <a:pt x="935" y="1934"/>
                  </a:lnTo>
                  <a:lnTo>
                    <a:pt x="950" y="1932"/>
                  </a:lnTo>
                  <a:lnTo>
                    <a:pt x="963" y="1932"/>
                  </a:lnTo>
                  <a:lnTo>
                    <a:pt x="977" y="1930"/>
                  </a:lnTo>
                  <a:lnTo>
                    <a:pt x="990" y="1927"/>
                  </a:lnTo>
                  <a:lnTo>
                    <a:pt x="1002" y="1926"/>
                  </a:lnTo>
                  <a:lnTo>
                    <a:pt x="1017" y="1924"/>
                  </a:lnTo>
                  <a:lnTo>
                    <a:pt x="1031" y="1924"/>
                  </a:lnTo>
                  <a:lnTo>
                    <a:pt x="1041" y="1924"/>
                  </a:lnTo>
                  <a:lnTo>
                    <a:pt x="1049" y="1924"/>
                  </a:lnTo>
                  <a:lnTo>
                    <a:pt x="1057" y="1922"/>
                  </a:lnTo>
                  <a:lnTo>
                    <a:pt x="1062" y="1918"/>
                  </a:lnTo>
                  <a:lnTo>
                    <a:pt x="1014" y="1916"/>
                  </a:lnTo>
                  <a:lnTo>
                    <a:pt x="1014" y="1914"/>
                  </a:lnTo>
                  <a:lnTo>
                    <a:pt x="888" y="1903"/>
                  </a:lnTo>
                  <a:lnTo>
                    <a:pt x="888" y="1902"/>
                  </a:lnTo>
                  <a:lnTo>
                    <a:pt x="881" y="1900"/>
                  </a:lnTo>
                  <a:lnTo>
                    <a:pt x="875" y="1900"/>
                  </a:lnTo>
                  <a:lnTo>
                    <a:pt x="867" y="1900"/>
                  </a:lnTo>
                  <a:lnTo>
                    <a:pt x="860" y="1902"/>
                  </a:lnTo>
                  <a:lnTo>
                    <a:pt x="843" y="1905"/>
                  </a:lnTo>
                  <a:lnTo>
                    <a:pt x="824" y="1908"/>
                  </a:lnTo>
                  <a:lnTo>
                    <a:pt x="804" y="1913"/>
                  </a:lnTo>
                  <a:lnTo>
                    <a:pt x="785" y="1916"/>
                  </a:lnTo>
                  <a:lnTo>
                    <a:pt x="768" y="1918"/>
                  </a:lnTo>
                  <a:lnTo>
                    <a:pt x="749" y="1918"/>
                  </a:lnTo>
                  <a:lnTo>
                    <a:pt x="731" y="1913"/>
                  </a:lnTo>
                  <a:lnTo>
                    <a:pt x="713" y="1903"/>
                  </a:lnTo>
                  <a:lnTo>
                    <a:pt x="696" y="1889"/>
                  </a:lnTo>
                  <a:lnTo>
                    <a:pt x="677" y="1878"/>
                  </a:lnTo>
                  <a:lnTo>
                    <a:pt x="658" y="1868"/>
                  </a:lnTo>
                  <a:lnTo>
                    <a:pt x="637" y="1860"/>
                  </a:lnTo>
                  <a:lnTo>
                    <a:pt x="614" y="1854"/>
                  </a:lnTo>
                  <a:lnTo>
                    <a:pt x="592" y="1850"/>
                  </a:lnTo>
                  <a:lnTo>
                    <a:pt x="570" y="1846"/>
                  </a:lnTo>
                  <a:lnTo>
                    <a:pt x="546" y="1844"/>
                  </a:lnTo>
                  <a:lnTo>
                    <a:pt x="551" y="1852"/>
                  </a:lnTo>
                  <a:lnTo>
                    <a:pt x="557" y="1857"/>
                  </a:lnTo>
                  <a:lnTo>
                    <a:pt x="565" y="1863"/>
                  </a:lnTo>
                  <a:lnTo>
                    <a:pt x="573" y="1868"/>
                  </a:lnTo>
                  <a:lnTo>
                    <a:pt x="581" y="1873"/>
                  </a:lnTo>
                  <a:lnTo>
                    <a:pt x="589" y="1878"/>
                  </a:lnTo>
                  <a:lnTo>
                    <a:pt x="597" y="1882"/>
                  </a:lnTo>
                  <a:lnTo>
                    <a:pt x="605" y="1889"/>
                  </a:lnTo>
                  <a:lnTo>
                    <a:pt x="614" y="1898"/>
                  </a:lnTo>
                  <a:lnTo>
                    <a:pt x="624" y="1906"/>
                  </a:lnTo>
                  <a:lnTo>
                    <a:pt x="632" y="1918"/>
                  </a:lnTo>
                  <a:lnTo>
                    <a:pt x="635" y="1929"/>
                  </a:lnTo>
                  <a:lnTo>
                    <a:pt x="626" y="1937"/>
                  </a:lnTo>
                  <a:lnTo>
                    <a:pt x="618" y="1945"/>
                  </a:lnTo>
                  <a:lnTo>
                    <a:pt x="610" y="1954"/>
                  </a:lnTo>
                  <a:lnTo>
                    <a:pt x="603" y="1964"/>
                  </a:lnTo>
                  <a:lnTo>
                    <a:pt x="597" y="1973"/>
                  </a:lnTo>
                  <a:lnTo>
                    <a:pt x="591" y="1983"/>
                  </a:lnTo>
                  <a:lnTo>
                    <a:pt x="586" y="1993"/>
                  </a:lnTo>
                  <a:lnTo>
                    <a:pt x="583" y="2004"/>
                  </a:lnTo>
                  <a:lnTo>
                    <a:pt x="579" y="2015"/>
                  </a:lnTo>
                  <a:lnTo>
                    <a:pt x="578" y="2026"/>
                  </a:lnTo>
                  <a:lnTo>
                    <a:pt x="578" y="2037"/>
                  </a:lnTo>
                  <a:lnTo>
                    <a:pt x="581" y="2049"/>
                  </a:lnTo>
                  <a:lnTo>
                    <a:pt x="586" y="2044"/>
                  </a:lnTo>
                  <a:lnTo>
                    <a:pt x="589" y="2039"/>
                  </a:lnTo>
                  <a:lnTo>
                    <a:pt x="592" y="2033"/>
                  </a:lnTo>
                  <a:lnTo>
                    <a:pt x="595" y="2026"/>
                  </a:lnTo>
                  <a:lnTo>
                    <a:pt x="605" y="2013"/>
                  </a:lnTo>
                  <a:lnTo>
                    <a:pt x="616" y="2002"/>
                  </a:lnTo>
                  <a:lnTo>
                    <a:pt x="629" y="1993"/>
                  </a:lnTo>
                  <a:lnTo>
                    <a:pt x="642" y="1983"/>
                  </a:lnTo>
                  <a:lnTo>
                    <a:pt x="654" y="1975"/>
                  </a:lnTo>
                  <a:lnTo>
                    <a:pt x="669" y="1969"/>
                  </a:lnTo>
                  <a:lnTo>
                    <a:pt x="683" y="1962"/>
                  </a:lnTo>
                  <a:lnTo>
                    <a:pt x="698" y="1957"/>
                  </a:lnTo>
                  <a:lnTo>
                    <a:pt x="721" y="1959"/>
                  </a:lnTo>
                  <a:lnTo>
                    <a:pt x="744" y="1967"/>
                  </a:lnTo>
                  <a:lnTo>
                    <a:pt x="765" y="1978"/>
                  </a:lnTo>
                  <a:lnTo>
                    <a:pt x="782" y="1991"/>
                  </a:lnTo>
                  <a:lnTo>
                    <a:pt x="800" y="2007"/>
                  </a:lnTo>
                  <a:lnTo>
                    <a:pt x="817" y="2023"/>
                  </a:lnTo>
                  <a:lnTo>
                    <a:pt x="833" y="2039"/>
                  </a:lnTo>
                  <a:lnTo>
                    <a:pt x="851" y="2055"/>
                  </a:lnTo>
                  <a:lnTo>
                    <a:pt x="857" y="2060"/>
                  </a:lnTo>
                  <a:lnTo>
                    <a:pt x="864" y="2065"/>
                  </a:lnTo>
                  <a:lnTo>
                    <a:pt x="870" y="2069"/>
                  </a:lnTo>
                  <a:lnTo>
                    <a:pt x="878" y="2071"/>
                  </a:lnTo>
                  <a:lnTo>
                    <a:pt x="878" y="2074"/>
                  </a:lnTo>
                  <a:lnTo>
                    <a:pt x="868" y="2079"/>
                  </a:lnTo>
                  <a:lnTo>
                    <a:pt x="857" y="2084"/>
                  </a:lnTo>
                  <a:lnTo>
                    <a:pt x="848" y="2090"/>
                  </a:lnTo>
                  <a:lnTo>
                    <a:pt x="838" y="2097"/>
                  </a:lnTo>
                  <a:lnTo>
                    <a:pt x="830" y="2105"/>
                  </a:lnTo>
                  <a:lnTo>
                    <a:pt x="822" y="2112"/>
                  </a:lnTo>
                  <a:lnTo>
                    <a:pt x="814" y="2122"/>
                  </a:lnTo>
                  <a:lnTo>
                    <a:pt x="808" y="2132"/>
                  </a:lnTo>
                  <a:lnTo>
                    <a:pt x="809" y="2133"/>
                  </a:lnTo>
                  <a:lnTo>
                    <a:pt x="824" y="2127"/>
                  </a:lnTo>
                  <a:lnTo>
                    <a:pt x="838" y="2119"/>
                  </a:lnTo>
                  <a:lnTo>
                    <a:pt x="852" y="2112"/>
                  </a:lnTo>
                  <a:lnTo>
                    <a:pt x="868" y="2106"/>
                  </a:lnTo>
                  <a:lnTo>
                    <a:pt x="884" y="2101"/>
                  </a:lnTo>
                  <a:lnTo>
                    <a:pt x="900" y="2098"/>
                  </a:lnTo>
                  <a:lnTo>
                    <a:pt x="918" y="2097"/>
                  </a:lnTo>
                  <a:lnTo>
                    <a:pt x="935" y="2098"/>
                  </a:lnTo>
                  <a:lnTo>
                    <a:pt x="963" y="2106"/>
                  </a:lnTo>
                  <a:lnTo>
                    <a:pt x="988" y="2117"/>
                  </a:lnTo>
                  <a:lnTo>
                    <a:pt x="1014" y="2132"/>
                  </a:lnTo>
                  <a:lnTo>
                    <a:pt x="1038" y="2149"/>
                  </a:lnTo>
                  <a:lnTo>
                    <a:pt x="1060" y="2168"/>
                  </a:lnTo>
                  <a:lnTo>
                    <a:pt x="1079" y="2191"/>
                  </a:lnTo>
                  <a:lnTo>
                    <a:pt x="1095" y="2215"/>
                  </a:lnTo>
                  <a:lnTo>
                    <a:pt x="1106" y="2240"/>
                  </a:lnTo>
                  <a:lnTo>
                    <a:pt x="1106" y="2256"/>
                  </a:lnTo>
                  <a:lnTo>
                    <a:pt x="1101" y="2269"/>
                  </a:lnTo>
                  <a:lnTo>
                    <a:pt x="1092" y="2280"/>
                  </a:lnTo>
                  <a:lnTo>
                    <a:pt x="1079" y="2290"/>
                  </a:lnTo>
                  <a:lnTo>
                    <a:pt x="1073" y="2291"/>
                  </a:lnTo>
                  <a:lnTo>
                    <a:pt x="1068" y="2295"/>
                  </a:lnTo>
                  <a:lnTo>
                    <a:pt x="1062" y="2298"/>
                  </a:lnTo>
                  <a:lnTo>
                    <a:pt x="1057" y="2301"/>
                  </a:lnTo>
                  <a:lnTo>
                    <a:pt x="1050" y="2304"/>
                  </a:lnTo>
                  <a:lnTo>
                    <a:pt x="1044" y="2306"/>
                  </a:lnTo>
                  <a:lnTo>
                    <a:pt x="1038" y="2307"/>
                  </a:lnTo>
                  <a:lnTo>
                    <a:pt x="1031" y="2307"/>
                  </a:lnTo>
                  <a:lnTo>
                    <a:pt x="1028" y="2304"/>
                  </a:lnTo>
                  <a:lnTo>
                    <a:pt x="1023" y="2303"/>
                  </a:lnTo>
                  <a:lnTo>
                    <a:pt x="1018" y="2301"/>
                  </a:lnTo>
                  <a:lnTo>
                    <a:pt x="1014" y="2299"/>
                  </a:lnTo>
                  <a:lnTo>
                    <a:pt x="1007" y="2296"/>
                  </a:lnTo>
                  <a:lnTo>
                    <a:pt x="1001" y="2291"/>
                  </a:lnTo>
                  <a:lnTo>
                    <a:pt x="996" y="2288"/>
                  </a:lnTo>
                  <a:lnTo>
                    <a:pt x="990" y="2285"/>
                  </a:lnTo>
                  <a:lnTo>
                    <a:pt x="983" y="2280"/>
                  </a:lnTo>
                  <a:lnTo>
                    <a:pt x="977" y="2277"/>
                  </a:lnTo>
                  <a:lnTo>
                    <a:pt x="971" y="2274"/>
                  </a:lnTo>
                  <a:lnTo>
                    <a:pt x="964" y="2271"/>
                  </a:lnTo>
                  <a:lnTo>
                    <a:pt x="967" y="2260"/>
                  </a:lnTo>
                  <a:lnTo>
                    <a:pt x="974" y="2250"/>
                  </a:lnTo>
                  <a:lnTo>
                    <a:pt x="983" y="2244"/>
                  </a:lnTo>
                  <a:lnTo>
                    <a:pt x="993" y="2239"/>
                  </a:lnTo>
                  <a:lnTo>
                    <a:pt x="1002" y="2237"/>
                  </a:lnTo>
                  <a:lnTo>
                    <a:pt x="1010" y="2236"/>
                  </a:lnTo>
                  <a:lnTo>
                    <a:pt x="1018" y="2237"/>
                  </a:lnTo>
                  <a:lnTo>
                    <a:pt x="1026" y="2237"/>
                  </a:lnTo>
                  <a:lnTo>
                    <a:pt x="1034" y="2239"/>
                  </a:lnTo>
                  <a:lnTo>
                    <a:pt x="1042" y="2240"/>
                  </a:lnTo>
                  <a:lnTo>
                    <a:pt x="1050" y="2240"/>
                  </a:lnTo>
                  <a:lnTo>
                    <a:pt x="1060" y="2242"/>
                  </a:lnTo>
                  <a:lnTo>
                    <a:pt x="1065" y="2244"/>
                  </a:lnTo>
                  <a:lnTo>
                    <a:pt x="1071" y="2245"/>
                  </a:lnTo>
                  <a:lnTo>
                    <a:pt x="1078" y="2247"/>
                  </a:lnTo>
                  <a:lnTo>
                    <a:pt x="1084" y="2248"/>
                  </a:lnTo>
                  <a:lnTo>
                    <a:pt x="1087" y="2250"/>
                  </a:lnTo>
                  <a:lnTo>
                    <a:pt x="1092" y="2250"/>
                  </a:lnTo>
                  <a:lnTo>
                    <a:pt x="1097" y="2250"/>
                  </a:lnTo>
                  <a:lnTo>
                    <a:pt x="1101" y="2252"/>
                  </a:lnTo>
                  <a:lnTo>
                    <a:pt x="1101" y="2248"/>
                  </a:lnTo>
                  <a:lnTo>
                    <a:pt x="1086" y="2239"/>
                  </a:lnTo>
                  <a:lnTo>
                    <a:pt x="1068" y="2228"/>
                  </a:lnTo>
                  <a:lnTo>
                    <a:pt x="1052" y="2218"/>
                  </a:lnTo>
                  <a:lnTo>
                    <a:pt x="1034" y="2208"/>
                  </a:lnTo>
                  <a:lnTo>
                    <a:pt x="1015" y="2202"/>
                  </a:lnTo>
                  <a:lnTo>
                    <a:pt x="998" y="2199"/>
                  </a:lnTo>
                  <a:lnTo>
                    <a:pt x="977" y="2202"/>
                  </a:lnTo>
                  <a:lnTo>
                    <a:pt x="956" y="2208"/>
                  </a:lnTo>
                  <a:lnTo>
                    <a:pt x="942" y="2216"/>
                  </a:lnTo>
                  <a:lnTo>
                    <a:pt x="931" y="2228"/>
                  </a:lnTo>
                  <a:lnTo>
                    <a:pt x="923" y="2242"/>
                  </a:lnTo>
                  <a:lnTo>
                    <a:pt x="915" y="2256"/>
                  </a:lnTo>
                  <a:lnTo>
                    <a:pt x="903" y="2252"/>
                  </a:lnTo>
                  <a:lnTo>
                    <a:pt x="892" y="2247"/>
                  </a:lnTo>
                  <a:lnTo>
                    <a:pt x="881" y="2240"/>
                  </a:lnTo>
                  <a:lnTo>
                    <a:pt x="870" y="2234"/>
                  </a:lnTo>
                  <a:lnTo>
                    <a:pt x="859" y="2228"/>
                  </a:lnTo>
                  <a:lnTo>
                    <a:pt x="848" y="2221"/>
                  </a:lnTo>
                  <a:lnTo>
                    <a:pt x="836" y="2216"/>
                  </a:lnTo>
                  <a:lnTo>
                    <a:pt x="825" y="2212"/>
                  </a:lnTo>
                  <a:lnTo>
                    <a:pt x="817" y="2208"/>
                  </a:lnTo>
                  <a:lnTo>
                    <a:pt x="808" y="2205"/>
                  </a:lnTo>
                  <a:lnTo>
                    <a:pt x="800" y="2204"/>
                  </a:lnTo>
                  <a:lnTo>
                    <a:pt x="792" y="2199"/>
                  </a:lnTo>
                  <a:lnTo>
                    <a:pt x="787" y="2186"/>
                  </a:lnTo>
                  <a:lnTo>
                    <a:pt x="782" y="2173"/>
                  </a:lnTo>
                  <a:lnTo>
                    <a:pt x="777" y="2160"/>
                  </a:lnTo>
                  <a:lnTo>
                    <a:pt x="771" y="2148"/>
                  </a:lnTo>
                  <a:lnTo>
                    <a:pt x="763" y="2136"/>
                  </a:lnTo>
                  <a:lnTo>
                    <a:pt x="755" y="2125"/>
                  </a:lnTo>
                  <a:lnTo>
                    <a:pt x="745" y="2116"/>
                  </a:lnTo>
                  <a:lnTo>
                    <a:pt x="733" y="2109"/>
                  </a:lnTo>
                  <a:lnTo>
                    <a:pt x="720" y="2108"/>
                  </a:lnTo>
                  <a:lnTo>
                    <a:pt x="706" y="2109"/>
                  </a:lnTo>
                  <a:lnTo>
                    <a:pt x="693" y="2109"/>
                  </a:lnTo>
                  <a:lnTo>
                    <a:pt x="682" y="2111"/>
                  </a:lnTo>
                  <a:lnTo>
                    <a:pt x="669" y="2112"/>
                  </a:lnTo>
                  <a:lnTo>
                    <a:pt x="656" y="2111"/>
                  </a:lnTo>
                  <a:lnTo>
                    <a:pt x="645" y="2109"/>
                  </a:lnTo>
                  <a:lnTo>
                    <a:pt x="634" y="2105"/>
                  </a:lnTo>
                  <a:lnTo>
                    <a:pt x="613" y="2095"/>
                  </a:lnTo>
                  <a:lnTo>
                    <a:pt x="594" y="2084"/>
                  </a:lnTo>
                  <a:lnTo>
                    <a:pt x="573" y="2073"/>
                  </a:lnTo>
                  <a:lnTo>
                    <a:pt x="554" y="2063"/>
                  </a:lnTo>
                  <a:lnTo>
                    <a:pt x="533" y="2053"/>
                  </a:lnTo>
                  <a:lnTo>
                    <a:pt x="512" y="2045"/>
                  </a:lnTo>
                  <a:lnTo>
                    <a:pt x="488" y="2041"/>
                  </a:lnTo>
                  <a:lnTo>
                    <a:pt x="464" y="2039"/>
                  </a:lnTo>
                  <a:lnTo>
                    <a:pt x="450" y="2036"/>
                  </a:lnTo>
                  <a:lnTo>
                    <a:pt x="437" y="2033"/>
                  </a:lnTo>
                  <a:lnTo>
                    <a:pt x="425" y="2028"/>
                  </a:lnTo>
                  <a:lnTo>
                    <a:pt x="412" y="2021"/>
                  </a:lnTo>
                  <a:lnTo>
                    <a:pt x="401" y="2013"/>
                  </a:lnTo>
                  <a:lnTo>
                    <a:pt x="391" y="2004"/>
                  </a:lnTo>
                  <a:lnTo>
                    <a:pt x="383" y="1994"/>
                  </a:lnTo>
                  <a:lnTo>
                    <a:pt x="377" y="1981"/>
                  </a:lnTo>
                  <a:lnTo>
                    <a:pt x="375" y="1975"/>
                  </a:lnTo>
                  <a:lnTo>
                    <a:pt x="373" y="1965"/>
                  </a:lnTo>
                  <a:lnTo>
                    <a:pt x="373" y="1957"/>
                  </a:lnTo>
                  <a:lnTo>
                    <a:pt x="373" y="1950"/>
                  </a:lnTo>
                  <a:lnTo>
                    <a:pt x="375" y="1950"/>
                  </a:lnTo>
                  <a:lnTo>
                    <a:pt x="386" y="1910"/>
                  </a:lnTo>
                  <a:lnTo>
                    <a:pt x="397" y="1868"/>
                  </a:lnTo>
                  <a:lnTo>
                    <a:pt x="401" y="1826"/>
                  </a:lnTo>
                  <a:lnTo>
                    <a:pt x="389" y="1785"/>
                  </a:lnTo>
                  <a:lnTo>
                    <a:pt x="381" y="1774"/>
                  </a:lnTo>
                  <a:lnTo>
                    <a:pt x="372" y="1763"/>
                  </a:lnTo>
                  <a:lnTo>
                    <a:pt x="362" y="1751"/>
                  </a:lnTo>
                  <a:lnTo>
                    <a:pt x="353" y="1742"/>
                  </a:lnTo>
                  <a:lnTo>
                    <a:pt x="343" y="1731"/>
                  </a:lnTo>
                  <a:lnTo>
                    <a:pt x="333" y="1719"/>
                  </a:lnTo>
                  <a:lnTo>
                    <a:pt x="324" y="1710"/>
                  </a:lnTo>
                  <a:lnTo>
                    <a:pt x="314" y="1699"/>
                  </a:lnTo>
                  <a:lnTo>
                    <a:pt x="302" y="1681"/>
                  </a:lnTo>
                  <a:lnTo>
                    <a:pt x="287" y="1663"/>
                  </a:lnTo>
                  <a:lnTo>
                    <a:pt x="274" y="1646"/>
                  </a:lnTo>
                  <a:lnTo>
                    <a:pt x="260" y="1628"/>
                  </a:lnTo>
                  <a:lnTo>
                    <a:pt x="247" y="1611"/>
                  </a:lnTo>
                  <a:lnTo>
                    <a:pt x="233" y="1593"/>
                  </a:lnTo>
                  <a:lnTo>
                    <a:pt x="219" y="1576"/>
                  </a:lnTo>
                  <a:lnTo>
                    <a:pt x="204" y="1558"/>
                  </a:lnTo>
                  <a:lnTo>
                    <a:pt x="203" y="1560"/>
                  </a:lnTo>
                  <a:lnTo>
                    <a:pt x="217" y="1587"/>
                  </a:lnTo>
                  <a:lnTo>
                    <a:pt x="228" y="1616"/>
                  </a:lnTo>
                  <a:lnTo>
                    <a:pt x="239" y="1646"/>
                  </a:lnTo>
                  <a:lnTo>
                    <a:pt x="247" y="1678"/>
                  </a:lnTo>
                  <a:lnTo>
                    <a:pt x="254" y="1710"/>
                  </a:lnTo>
                  <a:lnTo>
                    <a:pt x="258" y="1742"/>
                  </a:lnTo>
                  <a:lnTo>
                    <a:pt x="263" y="1774"/>
                  </a:lnTo>
                  <a:lnTo>
                    <a:pt x="266" y="1807"/>
                  </a:lnTo>
                  <a:lnTo>
                    <a:pt x="262" y="1802"/>
                  </a:lnTo>
                  <a:lnTo>
                    <a:pt x="258" y="1796"/>
                  </a:lnTo>
                  <a:lnTo>
                    <a:pt x="255" y="1790"/>
                  </a:lnTo>
                  <a:lnTo>
                    <a:pt x="252" y="1783"/>
                  </a:lnTo>
                  <a:lnTo>
                    <a:pt x="238" y="1758"/>
                  </a:lnTo>
                  <a:lnTo>
                    <a:pt x="225" y="1731"/>
                  </a:lnTo>
                  <a:lnTo>
                    <a:pt x="214" y="1703"/>
                  </a:lnTo>
                  <a:lnTo>
                    <a:pt x="201" y="1676"/>
                  </a:lnTo>
                  <a:lnTo>
                    <a:pt x="190" y="1649"/>
                  </a:lnTo>
                  <a:lnTo>
                    <a:pt x="179" y="1622"/>
                  </a:lnTo>
                  <a:lnTo>
                    <a:pt x="166" y="1595"/>
                  </a:lnTo>
                  <a:lnTo>
                    <a:pt x="153" y="1568"/>
                  </a:lnTo>
                  <a:lnTo>
                    <a:pt x="147" y="1553"/>
                  </a:lnTo>
                  <a:lnTo>
                    <a:pt x="140" y="1540"/>
                  </a:lnTo>
                  <a:lnTo>
                    <a:pt x="132" y="1526"/>
                  </a:lnTo>
                  <a:lnTo>
                    <a:pt x="126" y="1513"/>
                  </a:lnTo>
                  <a:lnTo>
                    <a:pt x="118" y="1499"/>
                  </a:lnTo>
                  <a:lnTo>
                    <a:pt x="110" y="1486"/>
                  </a:lnTo>
                  <a:lnTo>
                    <a:pt x="100" y="1473"/>
                  </a:lnTo>
                  <a:lnTo>
                    <a:pt x="92" y="1461"/>
                  </a:lnTo>
                  <a:lnTo>
                    <a:pt x="89" y="1448"/>
                  </a:lnTo>
                  <a:lnTo>
                    <a:pt x="83" y="1437"/>
                  </a:lnTo>
                  <a:lnTo>
                    <a:pt x="75" y="1427"/>
                  </a:lnTo>
                  <a:lnTo>
                    <a:pt x="68" y="1416"/>
                  </a:lnTo>
                  <a:lnTo>
                    <a:pt x="60" y="1405"/>
                  </a:lnTo>
                  <a:lnTo>
                    <a:pt x="52" y="1395"/>
                  </a:lnTo>
                  <a:lnTo>
                    <a:pt x="45" y="1384"/>
                  </a:lnTo>
                  <a:lnTo>
                    <a:pt x="37" y="1373"/>
                  </a:lnTo>
                  <a:lnTo>
                    <a:pt x="27" y="1361"/>
                  </a:lnTo>
                  <a:lnTo>
                    <a:pt x="19" y="1352"/>
                  </a:lnTo>
                  <a:lnTo>
                    <a:pt x="9" y="1341"/>
                  </a:lnTo>
                  <a:lnTo>
                    <a:pt x="0" y="1331"/>
                  </a:lnTo>
                  <a:lnTo>
                    <a:pt x="3" y="1144"/>
                  </a:lnTo>
                  <a:lnTo>
                    <a:pt x="11" y="1157"/>
                  </a:lnTo>
                  <a:lnTo>
                    <a:pt x="21" y="1168"/>
                  </a:lnTo>
                  <a:lnTo>
                    <a:pt x="29" y="1181"/>
                  </a:lnTo>
                  <a:lnTo>
                    <a:pt x="37" y="1194"/>
                  </a:lnTo>
                  <a:lnTo>
                    <a:pt x="45" y="1216"/>
                  </a:lnTo>
                  <a:lnTo>
                    <a:pt x="54" y="1240"/>
                  </a:lnTo>
                  <a:lnTo>
                    <a:pt x="64" y="1261"/>
                  </a:lnTo>
                  <a:lnTo>
                    <a:pt x="73" y="1283"/>
                  </a:lnTo>
                  <a:lnTo>
                    <a:pt x="84" y="1304"/>
                  </a:lnTo>
                  <a:lnTo>
                    <a:pt x="97" y="1323"/>
                  </a:lnTo>
                  <a:lnTo>
                    <a:pt x="112" y="1342"/>
                  </a:lnTo>
                  <a:lnTo>
                    <a:pt x="129" y="1360"/>
                  </a:lnTo>
                  <a:lnTo>
                    <a:pt x="142" y="1376"/>
                  </a:lnTo>
                  <a:lnTo>
                    <a:pt x="155" y="1393"/>
                  </a:lnTo>
                  <a:lnTo>
                    <a:pt x="166" y="1411"/>
                  </a:lnTo>
                  <a:lnTo>
                    <a:pt x="175" y="1429"/>
                  </a:lnTo>
                  <a:lnTo>
                    <a:pt x="183" y="1448"/>
                  </a:lnTo>
                  <a:lnTo>
                    <a:pt x="190" y="1467"/>
                  </a:lnTo>
                  <a:lnTo>
                    <a:pt x="196" y="1488"/>
                  </a:lnTo>
                  <a:lnTo>
                    <a:pt x="203" y="1508"/>
                  </a:lnTo>
                  <a:lnTo>
                    <a:pt x="214" y="1526"/>
                  </a:lnTo>
                  <a:lnTo>
                    <a:pt x="228" y="1544"/>
                  </a:lnTo>
                  <a:lnTo>
                    <a:pt x="242" y="1561"/>
                  </a:lnTo>
                  <a:lnTo>
                    <a:pt x="258" y="1577"/>
                  </a:lnTo>
                  <a:lnTo>
                    <a:pt x="274" y="1593"/>
                  </a:lnTo>
                  <a:lnTo>
                    <a:pt x="292" y="1609"/>
                  </a:lnTo>
                  <a:lnTo>
                    <a:pt x="308" y="1625"/>
                  </a:lnTo>
                  <a:lnTo>
                    <a:pt x="324" y="1641"/>
                  </a:lnTo>
                  <a:lnTo>
                    <a:pt x="326" y="1641"/>
                  </a:lnTo>
                  <a:lnTo>
                    <a:pt x="326" y="1643"/>
                  </a:lnTo>
                  <a:lnTo>
                    <a:pt x="321" y="1632"/>
                  </a:lnTo>
                  <a:lnTo>
                    <a:pt x="314" y="1620"/>
                  </a:lnTo>
                  <a:lnTo>
                    <a:pt x="305" y="1611"/>
                  </a:lnTo>
                  <a:lnTo>
                    <a:pt x="297" y="1600"/>
                  </a:lnTo>
                  <a:lnTo>
                    <a:pt x="279" y="1580"/>
                  </a:lnTo>
                  <a:lnTo>
                    <a:pt x="268" y="1556"/>
                  </a:lnTo>
                  <a:lnTo>
                    <a:pt x="260" y="1531"/>
                  </a:lnTo>
                  <a:lnTo>
                    <a:pt x="250" y="1505"/>
                  </a:lnTo>
                  <a:lnTo>
                    <a:pt x="239" y="1483"/>
                  </a:lnTo>
                  <a:lnTo>
                    <a:pt x="233" y="1457"/>
                  </a:lnTo>
                  <a:lnTo>
                    <a:pt x="227" y="1430"/>
                  </a:lnTo>
                  <a:lnTo>
                    <a:pt x="219" y="1405"/>
                  </a:lnTo>
                  <a:lnTo>
                    <a:pt x="206" y="1373"/>
                  </a:lnTo>
                  <a:lnTo>
                    <a:pt x="190" y="1342"/>
                  </a:lnTo>
                  <a:lnTo>
                    <a:pt x="171" y="1314"/>
                  </a:lnTo>
                  <a:lnTo>
                    <a:pt x="150" y="1286"/>
                  </a:lnTo>
                  <a:lnTo>
                    <a:pt x="126" y="1259"/>
                  </a:lnTo>
                  <a:lnTo>
                    <a:pt x="102" y="1234"/>
                  </a:lnTo>
                  <a:lnTo>
                    <a:pt x="78" y="1208"/>
                  </a:lnTo>
                  <a:lnTo>
                    <a:pt x="54" y="1182"/>
                  </a:lnTo>
                  <a:lnTo>
                    <a:pt x="46" y="1176"/>
                  </a:lnTo>
                  <a:lnTo>
                    <a:pt x="40" y="1170"/>
                  </a:lnTo>
                  <a:lnTo>
                    <a:pt x="32" y="1163"/>
                  </a:lnTo>
                  <a:lnTo>
                    <a:pt x="25" y="1159"/>
                  </a:lnTo>
                  <a:lnTo>
                    <a:pt x="19" y="1152"/>
                  </a:lnTo>
                  <a:lnTo>
                    <a:pt x="13" y="1146"/>
                  </a:lnTo>
                  <a:lnTo>
                    <a:pt x="6" y="1139"/>
                  </a:lnTo>
                  <a:lnTo>
                    <a:pt x="0" y="1135"/>
                  </a:lnTo>
                  <a:lnTo>
                    <a:pt x="0" y="1083"/>
                  </a:lnTo>
                  <a:lnTo>
                    <a:pt x="1" y="0"/>
                  </a:lnTo>
                  <a:lnTo>
                    <a:pt x="13" y="38"/>
                  </a:lnTo>
                  <a:lnTo>
                    <a:pt x="27" y="83"/>
                  </a:lnTo>
                  <a:lnTo>
                    <a:pt x="46" y="133"/>
                  </a:lnTo>
                  <a:lnTo>
                    <a:pt x="64" y="184"/>
                  </a:lnTo>
                  <a:lnTo>
                    <a:pt x="81" y="235"/>
                  </a:lnTo>
                  <a:lnTo>
                    <a:pt x="96" y="288"/>
                  </a:lnTo>
                  <a:lnTo>
                    <a:pt x="104" y="336"/>
                  </a:lnTo>
                  <a:lnTo>
                    <a:pt x="105" y="38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0" name="Freeform 16"/>
            <p:cNvSpPr>
              <a:spLocks/>
            </p:cNvSpPr>
            <p:nvPr/>
          </p:nvSpPr>
          <p:spPr bwMode="auto">
            <a:xfrm>
              <a:off x="4681" y="2853"/>
              <a:ext cx="148" cy="214"/>
            </a:xfrm>
            <a:custGeom>
              <a:avLst/>
              <a:gdLst>
                <a:gd name="T0" fmla="*/ 139 w 296"/>
                <a:gd name="T1" fmla="*/ 27 h 427"/>
                <a:gd name="T2" fmla="*/ 130 w 296"/>
                <a:gd name="T3" fmla="*/ 51 h 427"/>
                <a:gd name="T4" fmla="*/ 124 w 296"/>
                <a:gd name="T5" fmla="*/ 78 h 427"/>
                <a:gd name="T6" fmla="*/ 114 w 296"/>
                <a:gd name="T7" fmla="*/ 103 h 427"/>
                <a:gd name="T8" fmla="*/ 97 w 296"/>
                <a:gd name="T9" fmla="*/ 126 h 427"/>
                <a:gd name="T10" fmla="*/ 87 w 296"/>
                <a:gd name="T11" fmla="*/ 157 h 427"/>
                <a:gd name="T12" fmla="*/ 82 w 296"/>
                <a:gd name="T13" fmla="*/ 178 h 427"/>
                <a:gd name="T14" fmla="*/ 75 w 296"/>
                <a:gd name="T15" fmla="*/ 186 h 427"/>
                <a:gd name="T16" fmla="*/ 64 w 296"/>
                <a:gd name="T17" fmla="*/ 190 h 427"/>
                <a:gd name="T18" fmla="*/ 54 w 296"/>
                <a:gd name="T19" fmla="*/ 193 h 427"/>
                <a:gd name="T20" fmla="*/ 44 w 296"/>
                <a:gd name="T21" fmla="*/ 196 h 427"/>
                <a:gd name="T22" fmla="*/ 33 w 296"/>
                <a:gd name="T23" fmla="*/ 198 h 427"/>
                <a:gd name="T24" fmla="*/ 24 w 296"/>
                <a:gd name="T25" fmla="*/ 202 h 427"/>
                <a:gd name="T26" fmla="*/ 17 w 296"/>
                <a:gd name="T27" fmla="*/ 205 h 427"/>
                <a:gd name="T28" fmla="*/ 9 w 296"/>
                <a:gd name="T29" fmla="*/ 208 h 427"/>
                <a:gd name="T30" fmla="*/ 3 w 296"/>
                <a:gd name="T31" fmla="*/ 211 h 427"/>
                <a:gd name="T32" fmla="*/ 3 w 296"/>
                <a:gd name="T33" fmla="*/ 203 h 427"/>
                <a:gd name="T34" fmla="*/ 11 w 296"/>
                <a:gd name="T35" fmla="*/ 184 h 427"/>
                <a:gd name="T36" fmla="*/ 20 w 296"/>
                <a:gd name="T37" fmla="*/ 166 h 427"/>
                <a:gd name="T38" fmla="*/ 32 w 296"/>
                <a:gd name="T39" fmla="*/ 148 h 427"/>
                <a:gd name="T40" fmla="*/ 40 w 296"/>
                <a:gd name="T41" fmla="*/ 134 h 427"/>
                <a:gd name="T42" fmla="*/ 41 w 296"/>
                <a:gd name="T43" fmla="*/ 122 h 427"/>
                <a:gd name="T44" fmla="*/ 46 w 296"/>
                <a:gd name="T45" fmla="*/ 108 h 427"/>
                <a:gd name="T46" fmla="*/ 55 w 296"/>
                <a:gd name="T47" fmla="*/ 92 h 427"/>
                <a:gd name="T48" fmla="*/ 65 w 296"/>
                <a:gd name="T49" fmla="*/ 82 h 427"/>
                <a:gd name="T50" fmla="*/ 70 w 296"/>
                <a:gd name="T51" fmla="*/ 72 h 427"/>
                <a:gd name="T52" fmla="*/ 72 w 296"/>
                <a:gd name="T53" fmla="*/ 67 h 427"/>
                <a:gd name="T54" fmla="*/ 74 w 296"/>
                <a:gd name="T55" fmla="*/ 54 h 427"/>
                <a:gd name="T56" fmla="*/ 74 w 296"/>
                <a:gd name="T57" fmla="*/ 40 h 427"/>
                <a:gd name="T58" fmla="*/ 91 w 296"/>
                <a:gd name="T59" fmla="*/ 29 h 427"/>
                <a:gd name="T60" fmla="*/ 107 w 296"/>
                <a:gd name="T61" fmla="*/ 19 h 427"/>
                <a:gd name="T62" fmla="*/ 124 w 296"/>
                <a:gd name="T63" fmla="*/ 10 h 427"/>
                <a:gd name="T64" fmla="*/ 141 w 296"/>
                <a:gd name="T65" fmla="*/ 0 h 427"/>
                <a:gd name="T66" fmla="*/ 145 w 296"/>
                <a:gd name="T67" fmla="*/ 8 h 427"/>
                <a:gd name="T68" fmla="*/ 148 w 296"/>
                <a:gd name="T69" fmla="*/ 16 h 42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96" h="427">
                  <a:moveTo>
                    <a:pt x="296" y="32"/>
                  </a:moveTo>
                  <a:lnTo>
                    <a:pt x="278" y="53"/>
                  </a:lnTo>
                  <a:lnTo>
                    <a:pt x="267" y="77"/>
                  </a:lnTo>
                  <a:lnTo>
                    <a:pt x="259" y="102"/>
                  </a:lnTo>
                  <a:lnTo>
                    <a:pt x="253" y="128"/>
                  </a:lnTo>
                  <a:lnTo>
                    <a:pt x="248" y="155"/>
                  </a:lnTo>
                  <a:lnTo>
                    <a:pt x="238" y="181"/>
                  </a:lnTo>
                  <a:lnTo>
                    <a:pt x="227" y="205"/>
                  </a:lnTo>
                  <a:lnTo>
                    <a:pt x="210" y="225"/>
                  </a:lnTo>
                  <a:lnTo>
                    <a:pt x="194" y="252"/>
                  </a:lnTo>
                  <a:lnTo>
                    <a:pt x="182" y="283"/>
                  </a:lnTo>
                  <a:lnTo>
                    <a:pt x="173" y="313"/>
                  </a:lnTo>
                  <a:lnTo>
                    <a:pt x="168" y="345"/>
                  </a:lnTo>
                  <a:lnTo>
                    <a:pt x="163" y="356"/>
                  </a:lnTo>
                  <a:lnTo>
                    <a:pt x="157" y="364"/>
                  </a:lnTo>
                  <a:lnTo>
                    <a:pt x="149" y="371"/>
                  </a:lnTo>
                  <a:lnTo>
                    <a:pt x="139" y="374"/>
                  </a:lnTo>
                  <a:lnTo>
                    <a:pt x="128" y="379"/>
                  </a:lnTo>
                  <a:lnTo>
                    <a:pt x="119" y="382"/>
                  </a:lnTo>
                  <a:lnTo>
                    <a:pt x="107" y="385"/>
                  </a:lnTo>
                  <a:lnTo>
                    <a:pt x="98" y="390"/>
                  </a:lnTo>
                  <a:lnTo>
                    <a:pt x="87" y="391"/>
                  </a:lnTo>
                  <a:lnTo>
                    <a:pt x="75" y="395"/>
                  </a:lnTo>
                  <a:lnTo>
                    <a:pt x="66" y="396"/>
                  </a:lnTo>
                  <a:lnTo>
                    <a:pt x="55" y="399"/>
                  </a:lnTo>
                  <a:lnTo>
                    <a:pt x="48" y="403"/>
                  </a:lnTo>
                  <a:lnTo>
                    <a:pt x="40" y="406"/>
                  </a:lnTo>
                  <a:lnTo>
                    <a:pt x="34" y="409"/>
                  </a:lnTo>
                  <a:lnTo>
                    <a:pt x="26" y="412"/>
                  </a:lnTo>
                  <a:lnTo>
                    <a:pt x="18" y="415"/>
                  </a:lnTo>
                  <a:lnTo>
                    <a:pt x="12" y="419"/>
                  </a:lnTo>
                  <a:lnTo>
                    <a:pt x="5" y="422"/>
                  </a:lnTo>
                  <a:lnTo>
                    <a:pt x="0" y="427"/>
                  </a:lnTo>
                  <a:lnTo>
                    <a:pt x="5" y="406"/>
                  </a:lnTo>
                  <a:lnTo>
                    <a:pt x="13" y="387"/>
                  </a:lnTo>
                  <a:lnTo>
                    <a:pt x="21" y="368"/>
                  </a:lnTo>
                  <a:lnTo>
                    <a:pt x="31" y="348"/>
                  </a:lnTo>
                  <a:lnTo>
                    <a:pt x="40" y="331"/>
                  </a:lnTo>
                  <a:lnTo>
                    <a:pt x="52" y="313"/>
                  </a:lnTo>
                  <a:lnTo>
                    <a:pt x="63" y="296"/>
                  </a:lnTo>
                  <a:lnTo>
                    <a:pt x="74" y="280"/>
                  </a:lnTo>
                  <a:lnTo>
                    <a:pt x="79" y="268"/>
                  </a:lnTo>
                  <a:lnTo>
                    <a:pt x="80" y="256"/>
                  </a:lnTo>
                  <a:lnTo>
                    <a:pt x="82" y="244"/>
                  </a:lnTo>
                  <a:lnTo>
                    <a:pt x="87" y="233"/>
                  </a:lnTo>
                  <a:lnTo>
                    <a:pt x="91" y="216"/>
                  </a:lnTo>
                  <a:lnTo>
                    <a:pt x="101" y="200"/>
                  </a:lnTo>
                  <a:lnTo>
                    <a:pt x="109" y="184"/>
                  </a:lnTo>
                  <a:lnTo>
                    <a:pt x="119" y="169"/>
                  </a:lnTo>
                  <a:lnTo>
                    <a:pt x="130" y="163"/>
                  </a:lnTo>
                  <a:lnTo>
                    <a:pt x="136" y="155"/>
                  </a:lnTo>
                  <a:lnTo>
                    <a:pt x="139" y="144"/>
                  </a:lnTo>
                  <a:lnTo>
                    <a:pt x="141" y="133"/>
                  </a:lnTo>
                  <a:lnTo>
                    <a:pt x="143" y="133"/>
                  </a:lnTo>
                  <a:lnTo>
                    <a:pt x="146" y="120"/>
                  </a:lnTo>
                  <a:lnTo>
                    <a:pt x="147" y="107"/>
                  </a:lnTo>
                  <a:lnTo>
                    <a:pt x="149" y="94"/>
                  </a:lnTo>
                  <a:lnTo>
                    <a:pt x="147" y="80"/>
                  </a:lnTo>
                  <a:lnTo>
                    <a:pt x="163" y="69"/>
                  </a:lnTo>
                  <a:lnTo>
                    <a:pt x="181" y="58"/>
                  </a:lnTo>
                  <a:lnTo>
                    <a:pt x="197" y="48"/>
                  </a:lnTo>
                  <a:lnTo>
                    <a:pt x="214" y="38"/>
                  </a:lnTo>
                  <a:lnTo>
                    <a:pt x="230" y="29"/>
                  </a:lnTo>
                  <a:lnTo>
                    <a:pt x="248" y="19"/>
                  </a:lnTo>
                  <a:lnTo>
                    <a:pt x="264" y="10"/>
                  </a:lnTo>
                  <a:lnTo>
                    <a:pt x="281" y="0"/>
                  </a:lnTo>
                  <a:lnTo>
                    <a:pt x="286" y="8"/>
                  </a:lnTo>
                  <a:lnTo>
                    <a:pt x="289" y="16"/>
                  </a:lnTo>
                  <a:lnTo>
                    <a:pt x="293" y="26"/>
                  </a:lnTo>
                  <a:lnTo>
                    <a:pt x="296" y="3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1" name="Freeform 17"/>
            <p:cNvSpPr>
              <a:spLocks/>
            </p:cNvSpPr>
            <p:nvPr/>
          </p:nvSpPr>
          <p:spPr bwMode="auto">
            <a:xfrm>
              <a:off x="4678" y="3063"/>
              <a:ext cx="43" cy="55"/>
            </a:xfrm>
            <a:custGeom>
              <a:avLst/>
              <a:gdLst>
                <a:gd name="T0" fmla="*/ 40 w 86"/>
                <a:gd name="T1" fmla="*/ 4 h 110"/>
                <a:gd name="T2" fmla="*/ 43 w 86"/>
                <a:gd name="T3" fmla="*/ 7 h 110"/>
                <a:gd name="T4" fmla="*/ 43 w 86"/>
                <a:gd name="T5" fmla="*/ 11 h 110"/>
                <a:gd name="T6" fmla="*/ 43 w 86"/>
                <a:gd name="T7" fmla="*/ 15 h 110"/>
                <a:gd name="T8" fmla="*/ 43 w 86"/>
                <a:gd name="T9" fmla="*/ 19 h 110"/>
                <a:gd name="T10" fmla="*/ 39 w 86"/>
                <a:gd name="T11" fmla="*/ 26 h 110"/>
                <a:gd name="T12" fmla="*/ 33 w 86"/>
                <a:gd name="T13" fmla="*/ 30 h 110"/>
                <a:gd name="T14" fmla="*/ 27 w 86"/>
                <a:gd name="T15" fmla="*/ 35 h 110"/>
                <a:gd name="T16" fmla="*/ 23 w 86"/>
                <a:gd name="T17" fmla="*/ 42 h 110"/>
                <a:gd name="T18" fmla="*/ 11 w 86"/>
                <a:gd name="T19" fmla="*/ 55 h 110"/>
                <a:gd name="T20" fmla="*/ 7 w 86"/>
                <a:gd name="T21" fmla="*/ 54 h 110"/>
                <a:gd name="T22" fmla="*/ 5 w 86"/>
                <a:gd name="T23" fmla="*/ 50 h 110"/>
                <a:gd name="T24" fmla="*/ 3 w 86"/>
                <a:gd name="T25" fmla="*/ 47 h 110"/>
                <a:gd name="T26" fmla="*/ 1 w 86"/>
                <a:gd name="T27" fmla="*/ 44 h 110"/>
                <a:gd name="T28" fmla="*/ 0 w 86"/>
                <a:gd name="T29" fmla="*/ 37 h 110"/>
                <a:gd name="T30" fmla="*/ 1 w 86"/>
                <a:gd name="T31" fmla="*/ 30 h 110"/>
                <a:gd name="T32" fmla="*/ 3 w 86"/>
                <a:gd name="T33" fmla="*/ 25 h 110"/>
                <a:gd name="T34" fmla="*/ 6 w 86"/>
                <a:gd name="T35" fmla="*/ 20 h 110"/>
                <a:gd name="T36" fmla="*/ 9 w 86"/>
                <a:gd name="T37" fmla="*/ 15 h 110"/>
                <a:gd name="T38" fmla="*/ 13 w 86"/>
                <a:gd name="T39" fmla="*/ 11 h 110"/>
                <a:gd name="T40" fmla="*/ 17 w 86"/>
                <a:gd name="T41" fmla="*/ 7 h 110"/>
                <a:gd name="T42" fmla="*/ 22 w 86"/>
                <a:gd name="T43" fmla="*/ 3 h 110"/>
                <a:gd name="T44" fmla="*/ 23 w 86"/>
                <a:gd name="T45" fmla="*/ 2 h 110"/>
                <a:gd name="T46" fmla="*/ 25 w 86"/>
                <a:gd name="T47" fmla="*/ 2 h 110"/>
                <a:gd name="T48" fmla="*/ 27 w 86"/>
                <a:gd name="T49" fmla="*/ 2 h 110"/>
                <a:gd name="T50" fmla="*/ 27 w 86"/>
                <a:gd name="T51" fmla="*/ 0 h 110"/>
                <a:gd name="T52" fmla="*/ 31 w 86"/>
                <a:gd name="T53" fmla="*/ 0 h 110"/>
                <a:gd name="T54" fmla="*/ 35 w 86"/>
                <a:gd name="T55" fmla="*/ 1 h 110"/>
                <a:gd name="T56" fmla="*/ 38 w 86"/>
                <a:gd name="T57" fmla="*/ 2 h 110"/>
                <a:gd name="T58" fmla="*/ 40 w 86"/>
                <a:gd name="T59" fmla="*/ 4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86" h="110">
                  <a:moveTo>
                    <a:pt x="80" y="8"/>
                  </a:moveTo>
                  <a:lnTo>
                    <a:pt x="85" y="14"/>
                  </a:lnTo>
                  <a:lnTo>
                    <a:pt x="86" y="22"/>
                  </a:lnTo>
                  <a:lnTo>
                    <a:pt x="86" y="30"/>
                  </a:lnTo>
                  <a:lnTo>
                    <a:pt x="85" y="38"/>
                  </a:lnTo>
                  <a:lnTo>
                    <a:pt x="78" y="51"/>
                  </a:lnTo>
                  <a:lnTo>
                    <a:pt x="65" y="60"/>
                  </a:lnTo>
                  <a:lnTo>
                    <a:pt x="54" y="70"/>
                  </a:lnTo>
                  <a:lnTo>
                    <a:pt x="45" y="83"/>
                  </a:lnTo>
                  <a:lnTo>
                    <a:pt x="22" y="110"/>
                  </a:lnTo>
                  <a:lnTo>
                    <a:pt x="14" y="107"/>
                  </a:lnTo>
                  <a:lnTo>
                    <a:pt x="10" y="100"/>
                  </a:lnTo>
                  <a:lnTo>
                    <a:pt x="5" y="94"/>
                  </a:lnTo>
                  <a:lnTo>
                    <a:pt x="2" y="88"/>
                  </a:lnTo>
                  <a:lnTo>
                    <a:pt x="0" y="73"/>
                  </a:lnTo>
                  <a:lnTo>
                    <a:pt x="2" y="60"/>
                  </a:lnTo>
                  <a:lnTo>
                    <a:pt x="5" y="49"/>
                  </a:lnTo>
                  <a:lnTo>
                    <a:pt x="11" y="40"/>
                  </a:lnTo>
                  <a:lnTo>
                    <a:pt x="18" y="30"/>
                  </a:lnTo>
                  <a:lnTo>
                    <a:pt x="26" y="22"/>
                  </a:lnTo>
                  <a:lnTo>
                    <a:pt x="34" y="14"/>
                  </a:lnTo>
                  <a:lnTo>
                    <a:pt x="43" y="6"/>
                  </a:lnTo>
                  <a:lnTo>
                    <a:pt x="46" y="4"/>
                  </a:lnTo>
                  <a:lnTo>
                    <a:pt x="50" y="4"/>
                  </a:lnTo>
                  <a:lnTo>
                    <a:pt x="53" y="3"/>
                  </a:lnTo>
                  <a:lnTo>
                    <a:pt x="54" y="0"/>
                  </a:lnTo>
                  <a:lnTo>
                    <a:pt x="62" y="0"/>
                  </a:lnTo>
                  <a:lnTo>
                    <a:pt x="69" y="1"/>
                  </a:lnTo>
                  <a:lnTo>
                    <a:pt x="75" y="4"/>
                  </a:lnTo>
                  <a:lnTo>
                    <a:pt x="80" y="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2" name="Freeform 18"/>
            <p:cNvSpPr>
              <a:spLocks/>
            </p:cNvSpPr>
            <p:nvPr/>
          </p:nvSpPr>
          <p:spPr bwMode="auto">
            <a:xfrm>
              <a:off x="4536" y="3386"/>
              <a:ext cx="135" cy="28"/>
            </a:xfrm>
            <a:custGeom>
              <a:avLst/>
              <a:gdLst>
                <a:gd name="T0" fmla="*/ 61 w 270"/>
                <a:gd name="T1" fmla="*/ 1 h 56"/>
                <a:gd name="T2" fmla="*/ 71 w 270"/>
                <a:gd name="T3" fmla="*/ 3 h 56"/>
                <a:gd name="T4" fmla="*/ 82 w 270"/>
                <a:gd name="T5" fmla="*/ 5 h 56"/>
                <a:gd name="T6" fmla="*/ 91 w 270"/>
                <a:gd name="T7" fmla="*/ 8 h 56"/>
                <a:gd name="T8" fmla="*/ 100 w 270"/>
                <a:gd name="T9" fmla="*/ 12 h 56"/>
                <a:gd name="T10" fmla="*/ 109 w 270"/>
                <a:gd name="T11" fmla="*/ 16 h 56"/>
                <a:gd name="T12" fmla="*/ 118 w 270"/>
                <a:gd name="T13" fmla="*/ 20 h 56"/>
                <a:gd name="T14" fmla="*/ 126 w 270"/>
                <a:gd name="T15" fmla="*/ 24 h 56"/>
                <a:gd name="T16" fmla="*/ 135 w 270"/>
                <a:gd name="T17" fmla="*/ 28 h 56"/>
                <a:gd name="T18" fmla="*/ 127 w 270"/>
                <a:gd name="T19" fmla="*/ 27 h 56"/>
                <a:gd name="T20" fmla="*/ 119 w 270"/>
                <a:gd name="T21" fmla="*/ 25 h 56"/>
                <a:gd name="T22" fmla="*/ 110 w 270"/>
                <a:gd name="T23" fmla="*/ 24 h 56"/>
                <a:gd name="T24" fmla="*/ 102 w 270"/>
                <a:gd name="T25" fmla="*/ 22 h 56"/>
                <a:gd name="T26" fmla="*/ 94 w 270"/>
                <a:gd name="T27" fmla="*/ 21 h 56"/>
                <a:gd name="T28" fmla="*/ 86 w 270"/>
                <a:gd name="T29" fmla="*/ 20 h 56"/>
                <a:gd name="T30" fmla="*/ 77 w 270"/>
                <a:gd name="T31" fmla="*/ 19 h 56"/>
                <a:gd name="T32" fmla="*/ 68 w 270"/>
                <a:gd name="T33" fmla="*/ 18 h 56"/>
                <a:gd name="T34" fmla="*/ 68 w 270"/>
                <a:gd name="T35" fmla="*/ 17 h 56"/>
                <a:gd name="T36" fmla="*/ 50 w 270"/>
                <a:gd name="T37" fmla="*/ 15 h 56"/>
                <a:gd name="T38" fmla="*/ 47 w 270"/>
                <a:gd name="T39" fmla="*/ 13 h 56"/>
                <a:gd name="T40" fmla="*/ 44 w 270"/>
                <a:gd name="T41" fmla="*/ 12 h 56"/>
                <a:gd name="T42" fmla="*/ 41 w 270"/>
                <a:gd name="T43" fmla="*/ 12 h 56"/>
                <a:gd name="T44" fmla="*/ 38 w 270"/>
                <a:gd name="T45" fmla="*/ 12 h 56"/>
                <a:gd name="T46" fmla="*/ 33 w 270"/>
                <a:gd name="T47" fmla="*/ 10 h 56"/>
                <a:gd name="T48" fmla="*/ 29 w 270"/>
                <a:gd name="T49" fmla="*/ 9 h 56"/>
                <a:gd name="T50" fmla="*/ 24 w 270"/>
                <a:gd name="T51" fmla="*/ 8 h 56"/>
                <a:gd name="T52" fmla="*/ 19 w 270"/>
                <a:gd name="T53" fmla="*/ 6 h 56"/>
                <a:gd name="T54" fmla="*/ 15 w 270"/>
                <a:gd name="T55" fmla="*/ 4 h 56"/>
                <a:gd name="T56" fmla="*/ 10 w 270"/>
                <a:gd name="T57" fmla="*/ 3 h 56"/>
                <a:gd name="T58" fmla="*/ 5 w 270"/>
                <a:gd name="T59" fmla="*/ 1 h 56"/>
                <a:gd name="T60" fmla="*/ 0 w 270"/>
                <a:gd name="T61" fmla="*/ 0 h 56"/>
                <a:gd name="T62" fmla="*/ 61 w 270"/>
                <a:gd name="T63" fmla="*/ 0 h 56"/>
                <a:gd name="T64" fmla="*/ 61 w 270"/>
                <a:gd name="T65" fmla="*/ 1 h 5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70" h="56">
                  <a:moveTo>
                    <a:pt x="121" y="2"/>
                  </a:moveTo>
                  <a:lnTo>
                    <a:pt x="142" y="5"/>
                  </a:lnTo>
                  <a:lnTo>
                    <a:pt x="163" y="10"/>
                  </a:lnTo>
                  <a:lnTo>
                    <a:pt x="182" y="16"/>
                  </a:lnTo>
                  <a:lnTo>
                    <a:pt x="199" y="23"/>
                  </a:lnTo>
                  <a:lnTo>
                    <a:pt x="217" y="31"/>
                  </a:lnTo>
                  <a:lnTo>
                    <a:pt x="235" y="39"/>
                  </a:lnTo>
                  <a:lnTo>
                    <a:pt x="252" y="48"/>
                  </a:lnTo>
                  <a:lnTo>
                    <a:pt x="270" y="56"/>
                  </a:lnTo>
                  <a:lnTo>
                    <a:pt x="254" y="53"/>
                  </a:lnTo>
                  <a:lnTo>
                    <a:pt x="238" y="50"/>
                  </a:lnTo>
                  <a:lnTo>
                    <a:pt x="220" y="47"/>
                  </a:lnTo>
                  <a:lnTo>
                    <a:pt x="204" y="43"/>
                  </a:lnTo>
                  <a:lnTo>
                    <a:pt x="188" y="42"/>
                  </a:lnTo>
                  <a:lnTo>
                    <a:pt x="171" y="39"/>
                  </a:lnTo>
                  <a:lnTo>
                    <a:pt x="153" y="37"/>
                  </a:lnTo>
                  <a:lnTo>
                    <a:pt x="136" y="35"/>
                  </a:lnTo>
                  <a:lnTo>
                    <a:pt x="136" y="34"/>
                  </a:lnTo>
                  <a:lnTo>
                    <a:pt x="99" y="29"/>
                  </a:lnTo>
                  <a:lnTo>
                    <a:pt x="94" y="26"/>
                  </a:lnTo>
                  <a:lnTo>
                    <a:pt x="88" y="24"/>
                  </a:lnTo>
                  <a:lnTo>
                    <a:pt x="81" y="23"/>
                  </a:lnTo>
                  <a:lnTo>
                    <a:pt x="75" y="23"/>
                  </a:lnTo>
                  <a:lnTo>
                    <a:pt x="65" y="19"/>
                  </a:lnTo>
                  <a:lnTo>
                    <a:pt x="57" y="18"/>
                  </a:lnTo>
                  <a:lnTo>
                    <a:pt x="48" y="15"/>
                  </a:lnTo>
                  <a:lnTo>
                    <a:pt x="38" y="11"/>
                  </a:lnTo>
                  <a:lnTo>
                    <a:pt x="29" y="8"/>
                  </a:lnTo>
                  <a:lnTo>
                    <a:pt x="19" y="5"/>
                  </a:lnTo>
                  <a:lnTo>
                    <a:pt x="9" y="2"/>
                  </a:lnTo>
                  <a:lnTo>
                    <a:pt x="0" y="0"/>
                  </a:lnTo>
                  <a:lnTo>
                    <a:pt x="121" y="0"/>
                  </a:lnTo>
                  <a:lnTo>
                    <a:pt x="121"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3" name="Freeform 19"/>
            <p:cNvSpPr>
              <a:spLocks/>
            </p:cNvSpPr>
            <p:nvPr/>
          </p:nvSpPr>
          <p:spPr bwMode="auto">
            <a:xfrm>
              <a:off x="4388" y="3404"/>
              <a:ext cx="273" cy="62"/>
            </a:xfrm>
            <a:custGeom>
              <a:avLst/>
              <a:gdLst>
                <a:gd name="T0" fmla="*/ 19 w 546"/>
                <a:gd name="T1" fmla="*/ 3 h 125"/>
                <a:gd name="T2" fmla="*/ 26 w 546"/>
                <a:gd name="T3" fmla="*/ 4 h 125"/>
                <a:gd name="T4" fmla="*/ 34 w 546"/>
                <a:gd name="T5" fmla="*/ 6 h 125"/>
                <a:gd name="T6" fmla="*/ 44 w 546"/>
                <a:gd name="T7" fmla="*/ 8 h 125"/>
                <a:gd name="T8" fmla="*/ 49 w 546"/>
                <a:gd name="T9" fmla="*/ 9 h 125"/>
                <a:gd name="T10" fmla="*/ 70 w 546"/>
                <a:gd name="T11" fmla="*/ 12 h 125"/>
                <a:gd name="T12" fmla="*/ 90 w 546"/>
                <a:gd name="T13" fmla="*/ 16 h 125"/>
                <a:gd name="T14" fmla="*/ 95 w 546"/>
                <a:gd name="T15" fmla="*/ 17 h 125"/>
                <a:gd name="T16" fmla="*/ 106 w 546"/>
                <a:gd name="T17" fmla="*/ 21 h 125"/>
                <a:gd name="T18" fmla="*/ 121 w 546"/>
                <a:gd name="T19" fmla="*/ 25 h 125"/>
                <a:gd name="T20" fmla="*/ 137 w 546"/>
                <a:gd name="T21" fmla="*/ 29 h 125"/>
                <a:gd name="T22" fmla="*/ 153 w 546"/>
                <a:gd name="T23" fmla="*/ 33 h 125"/>
                <a:gd name="T24" fmla="*/ 162 w 546"/>
                <a:gd name="T25" fmla="*/ 35 h 125"/>
                <a:gd name="T26" fmla="*/ 179 w 546"/>
                <a:gd name="T27" fmla="*/ 38 h 125"/>
                <a:gd name="T28" fmla="*/ 204 w 546"/>
                <a:gd name="T29" fmla="*/ 42 h 125"/>
                <a:gd name="T30" fmla="*/ 228 w 546"/>
                <a:gd name="T31" fmla="*/ 48 h 125"/>
                <a:gd name="T32" fmla="*/ 251 w 546"/>
                <a:gd name="T33" fmla="*/ 54 h 125"/>
                <a:gd name="T34" fmla="*/ 273 w 546"/>
                <a:gd name="T35" fmla="*/ 62 h 125"/>
                <a:gd name="T36" fmla="*/ 266 w 546"/>
                <a:gd name="T37" fmla="*/ 61 h 125"/>
                <a:gd name="T38" fmla="*/ 258 w 546"/>
                <a:gd name="T39" fmla="*/ 60 h 125"/>
                <a:gd name="T40" fmla="*/ 252 w 546"/>
                <a:gd name="T41" fmla="*/ 59 h 125"/>
                <a:gd name="T42" fmla="*/ 245 w 546"/>
                <a:gd name="T43" fmla="*/ 57 h 125"/>
                <a:gd name="T44" fmla="*/ 222 w 546"/>
                <a:gd name="T45" fmla="*/ 55 h 125"/>
                <a:gd name="T46" fmla="*/ 202 w 546"/>
                <a:gd name="T47" fmla="*/ 57 h 125"/>
                <a:gd name="T48" fmla="*/ 180 w 546"/>
                <a:gd name="T49" fmla="*/ 60 h 125"/>
                <a:gd name="T50" fmla="*/ 158 w 546"/>
                <a:gd name="T51" fmla="*/ 60 h 125"/>
                <a:gd name="T52" fmla="*/ 143 w 546"/>
                <a:gd name="T53" fmla="*/ 56 h 125"/>
                <a:gd name="T54" fmla="*/ 112 w 546"/>
                <a:gd name="T55" fmla="*/ 44 h 125"/>
                <a:gd name="T56" fmla="*/ 84 w 546"/>
                <a:gd name="T57" fmla="*/ 31 h 125"/>
                <a:gd name="T58" fmla="*/ 55 w 546"/>
                <a:gd name="T59" fmla="*/ 17 h 125"/>
                <a:gd name="T60" fmla="*/ 38 w 546"/>
                <a:gd name="T61" fmla="*/ 11 h 125"/>
                <a:gd name="T62" fmla="*/ 33 w 546"/>
                <a:gd name="T63" fmla="*/ 9 h 125"/>
                <a:gd name="T64" fmla="*/ 27 w 546"/>
                <a:gd name="T65" fmla="*/ 8 h 125"/>
                <a:gd name="T66" fmla="*/ 19 w 546"/>
                <a:gd name="T67" fmla="*/ 6 h 125"/>
                <a:gd name="T68" fmla="*/ 12 w 546"/>
                <a:gd name="T69" fmla="*/ 4 h 125"/>
                <a:gd name="T70" fmla="*/ 4 w 546"/>
                <a:gd name="T71" fmla="*/ 1 h 125"/>
                <a:gd name="T72" fmla="*/ 16 w 546"/>
                <a:gd name="T73" fmla="*/ 1 h 125"/>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546" h="125">
                  <a:moveTo>
                    <a:pt x="32" y="3"/>
                  </a:moveTo>
                  <a:lnTo>
                    <a:pt x="37" y="6"/>
                  </a:lnTo>
                  <a:lnTo>
                    <a:pt x="45" y="8"/>
                  </a:lnTo>
                  <a:lnTo>
                    <a:pt x="52" y="8"/>
                  </a:lnTo>
                  <a:lnTo>
                    <a:pt x="58" y="10"/>
                  </a:lnTo>
                  <a:lnTo>
                    <a:pt x="68" y="13"/>
                  </a:lnTo>
                  <a:lnTo>
                    <a:pt x="77" y="14"/>
                  </a:lnTo>
                  <a:lnTo>
                    <a:pt x="87" y="16"/>
                  </a:lnTo>
                  <a:lnTo>
                    <a:pt x="98" y="16"/>
                  </a:lnTo>
                  <a:lnTo>
                    <a:pt x="98" y="18"/>
                  </a:lnTo>
                  <a:lnTo>
                    <a:pt x="139" y="22"/>
                  </a:lnTo>
                  <a:lnTo>
                    <a:pt x="139" y="24"/>
                  </a:lnTo>
                  <a:lnTo>
                    <a:pt x="174" y="30"/>
                  </a:lnTo>
                  <a:lnTo>
                    <a:pt x="179" y="32"/>
                  </a:lnTo>
                  <a:lnTo>
                    <a:pt x="184" y="34"/>
                  </a:lnTo>
                  <a:lnTo>
                    <a:pt x="190" y="35"/>
                  </a:lnTo>
                  <a:lnTo>
                    <a:pt x="195" y="37"/>
                  </a:lnTo>
                  <a:lnTo>
                    <a:pt x="211" y="42"/>
                  </a:lnTo>
                  <a:lnTo>
                    <a:pt x="226" y="46"/>
                  </a:lnTo>
                  <a:lnTo>
                    <a:pt x="242" y="51"/>
                  </a:lnTo>
                  <a:lnTo>
                    <a:pt x="258" y="54"/>
                  </a:lnTo>
                  <a:lnTo>
                    <a:pt x="273" y="59"/>
                  </a:lnTo>
                  <a:lnTo>
                    <a:pt x="289" y="64"/>
                  </a:lnTo>
                  <a:lnTo>
                    <a:pt x="305" y="67"/>
                  </a:lnTo>
                  <a:lnTo>
                    <a:pt x="323" y="69"/>
                  </a:lnTo>
                  <a:lnTo>
                    <a:pt x="323" y="70"/>
                  </a:lnTo>
                  <a:lnTo>
                    <a:pt x="358" y="75"/>
                  </a:lnTo>
                  <a:lnTo>
                    <a:pt x="358" y="77"/>
                  </a:lnTo>
                  <a:lnTo>
                    <a:pt x="384" y="80"/>
                  </a:lnTo>
                  <a:lnTo>
                    <a:pt x="408" y="85"/>
                  </a:lnTo>
                  <a:lnTo>
                    <a:pt x="432" y="89"/>
                  </a:lnTo>
                  <a:lnTo>
                    <a:pt x="455" y="96"/>
                  </a:lnTo>
                  <a:lnTo>
                    <a:pt x="479" y="101"/>
                  </a:lnTo>
                  <a:lnTo>
                    <a:pt x="502" y="109"/>
                  </a:lnTo>
                  <a:lnTo>
                    <a:pt x="524" y="117"/>
                  </a:lnTo>
                  <a:lnTo>
                    <a:pt x="546" y="125"/>
                  </a:lnTo>
                  <a:lnTo>
                    <a:pt x="539" y="125"/>
                  </a:lnTo>
                  <a:lnTo>
                    <a:pt x="531" y="123"/>
                  </a:lnTo>
                  <a:lnTo>
                    <a:pt x="524" y="121"/>
                  </a:lnTo>
                  <a:lnTo>
                    <a:pt x="516" y="120"/>
                  </a:lnTo>
                  <a:lnTo>
                    <a:pt x="510" y="120"/>
                  </a:lnTo>
                  <a:lnTo>
                    <a:pt x="503" y="118"/>
                  </a:lnTo>
                  <a:lnTo>
                    <a:pt x="495" y="117"/>
                  </a:lnTo>
                  <a:lnTo>
                    <a:pt x="489" y="115"/>
                  </a:lnTo>
                  <a:lnTo>
                    <a:pt x="467" y="112"/>
                  </a:lnTo>
                  <a:lnTo>
                    <a:pt x="444" y="110"/>
                  </a:lnTo>
                  <a:lnTo>
                    <a:pt x="424" y="112"/>
                  </a:lnTo>
                  <a:lnTo>
                    <a:pt x="403" y="115"/>
                  </a:lnTo>
                  <a:lnTo>
                    <a:pt x="382" y="118"/>
                  </a:lnTo>
                  <a:lnTo>
                    <a:pt x="360" y="121"/>
                  </a:lnTo>
                  <a:lnTo>
                    <a:pt x="337" y="123"/>
                  </a:lnTo>
                  <a:lnTo>
                    <a:pt x="315" y="121"/>
                  </a:lnTo>
                  <a:lnTo>
                    <a:pt x="285" y="113"/>
                  </a:lnTo>
                  <a:lnTo>
                    <a:pt x="254" y="102"/>
                  </a:lnTo>
                  <a:lnTo>
                    <a:pt x="224" y="89"/>
                  </a:lnTo>
                  <a:lnTo>
                    <a:pt x="195" y="75"/>
                  </a:lnTo>
                  <a:lnTo>
                    <a:pt x="168" y="62"/>
                  </a:lnTo>
                  <a:lnTo>
                    <a:pt x="139" y="48"/>
                  </a:lnTo>
                  <a:lnTo>
                    <a:pt x="109" y="35"/>
                  </a:lnTo>
                  <a:lnTo>
                    <a:pt x="80" y="24"/>
                  </a:lnTo>
                  <a:lnTo>
                    <a:pt x="75" y="22"/>
                  </a:lnTo>
                  <a:lnTo>
                    <a:pt x="71" y="21"/>
                  </a:lnTo>
                  <a:lnTo>
                    <a:pt x="66" y="19"/>
                  </a:lnTo>
                  <a:lnTo>
                    <a:pt x="61" y="18"/>
                  </a:lnTo>
                  <a:lnTo>
                    <a:pt x="53" y="16"/>
                  </a:lnTo>
                  <a:lnTo>
                    <a:pt x="45" y="14"/>
                  </a:lnTo>
                  <a:lnTo>
                    <a:pt x="37" y="13"/>
                  </a:lnTo>
                  <a:lnTo>
                    <a:pt x="31" y="10"/>
                  </a:lnTo>
                  <a:lnTo>
                    <a:pt x="23" y="8"/>
                  </a:lnTo>
                  <a:lnTo>
                    <a:pt x="15" y="5"/>
                  </a:lnTo>
                  <a:lnTo>
                    <a:pt x="8" y="3"/>
                  </a:lnTo>
                  <a:lnTo>
                    <a:pt x="0" y="0"/>
                  </a:lnTo>
                  <a:lnTo>
                    <a:pt x="32"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4" name="Freeform 20"/>
            <p:cNvSpPr>
              <a:spLocks/>
            </p:cNvSpPr>
            <p:nvPr/>
          </p:nvSpPr>
          <p:spPr bwMode="auto">
            <a:xfrm>
              <a:off x="4732" y="3434"/>
              <a:ext cx="331" cy="217"/>
            </a:xfrm>
            <a:custGeom>
              <a:avLst/>
              <a:gdLst>
                <a:gd name="T0" fmla="*/ 133 w 661"/>
                <a:gd name="T1" fmla="*/ 57 h 433"/>
                <a:gd name="T2" fmla="*/ 151 w 661"/>
                <a:gd name="T3" fmla="*/ 67 h 433"/>
                <a:gd name="T4" fmla="*/ 181 w 661"/>
                <a:gd name="T5" fmla="*/ 92 h 433"/>
                <a:gd name="T6" fmla="*/ 212 w 661"/>
                <a:gd name="T7" fmla="*/ 117 h 433"/>
                <a:gd name="T8" fmla="*/ 244 w 661"/>
                <a:gd name="T9" fmla="*/ 134 h 433"/>
                <a:gd name="T10" fmla="*/ 267 w 661"/>
                <a:gd name="T11" fmla="*/ 161 h 433"/>
                <a:gd name="T12" fmla="*/ 294 w 661"/>
                <a:gd name="T13" fmla="*/ 182 h 433"/>
                <a:gd name="T14" fmla="*/ 307 w 661"/>
                <a:gd name="T15" fmla="*/ 189 h 433"/>
                <a:gd name="T16" fmla="*/ 322 w 661"/>
                <a:gd name="T17" fmla="*/ 194 h 433"/>
                <a:gd name="T18" fmla="*/ 329 w 661"/>
                <a:gd name="T19" fmla="*/ 201 h 433"/>
                <a:gd name="T20" fmla="*/ 322 w 661"/>
                <a:gd name="T21" fmla="*/ 207 h 433"/>
                <a:gd name="T22" fmla="*/ 299 w 661"/>
                <a:gd name="T23" fmla="*/ 205 h 433"/>
                <a:gd name="T24" fmla="*/ 290 w 661"/>
                <a:gd name="T25" fmla="*/ 201 h 433"/>
                <a:gd name="T26" fmla="*/ 274 w 661"/>
                <a:gd name="T27" fmla="*/ 194 h 433"/>
                <a:gd name="T28" fmla="*/ 273 w 661"/>
                <a:gd name="T29" fmla="*/ 193 h 433"/>
                <a:gd name="T30" fmla="*/ 271 w 661"/>
                <a:gd name="T31" fmla="*/ 193 h 433"/>
                <a:gd name="T32" fmla="*/ 299 w 661"/>
                <a:gd name="T33" fmla="*/ 217 h 433"/>
                <a:gd name="T34" fmla="*/ 266 w 661"/>
                <a:gd name="T35" fmla="*/ 215 h 433"/>
                <a:gd name="T36" fmla="*/ 253 w 661"/>
                <a:gd name="T37" fmla="*/ 209 h 433"/>
                <a:gd name="T38" fmla="*/ 228 w 661"/>
                <a:gd name="T39" fmla="*/ 197 h 433"/>
                <a:gd name="T40" fmla="*/ 203 w 661"/>
                <a:gd name="T41" fmla="*/ 183 h 433"/>
                <a:gd name="T42" fmla="*/ 177 w 661"/>
                <a:gd name="T43" fmla="*/ 158 h 433"/>
                <a:gd name="T44" fmla="*/ 144 w 661"/>
                <a:gd name="T45" fmla="*/ 137 h 433"/>
                <a:gd name="T46" fmla="*/ 107 w 661"/>
                <a:gd name="T47" fmla="*/ 122 h 433"/>
                <a:gd name="T48" fmla="*/ 89 w 661"/>
                <a:gd name="T49" fmla="*/ 115 h 433"/>
                <a:gd name="T50" fmla="*/ 72 w 661"/>
                <a:gd name="T51" fmla="*/ 109 h 433"/>
                <a:gd name="T52" fmla="*/ 57 w 661"/>
                <a:gd name="T53" fmla="*/ 99 h 433"/>
                <a:gd name="T54" fmla="*/ 45 w 661"/>
                <a:gd name="T55" fmla="*/ 87 h 433"/>
                <a:gd name="T56" fmla="*/ 32 w 661"/>
                <a:gd name="T57" fmla="*/ 77 h 433"/>
                <a:gd name="T58" fmla="*/ 32 w 661"/>
                <a:gd name="T59" fmla="*/ 86 h 433"/>
                <a:gd name="T60" fmla="*/ 36 w 661"/>
                <a:gd name="T61" fmla="*/ 98 h 433"/>
                <a:gd name="T62" fmla="*/ 24 w 661"/>
                <a:gd name="T63" fmla="*/ 100 h 433"/>
                <a:gd name="T64" fmla="*/ 11 w 661"/>
                <a:gd name="T65" fmla="*/ 102 h 433"/>
                <a:gd name="T66" fmla="*/ 0 w 661"/>
                <a:gd name="T67" fmla="*/ 19 h 433"/>
                <a:gd name="T68" fmla="*/ 11 w 661"/>
                <a:gd name="T69" fmla="*/ 23 h 433"/>
                <a:gd name="T70" fmla="*/ 29 w 661"/>
                <a:gd name="T71" fmla="*/ 30 h 433"/>
                <a:gd name="T72" fmla="*/ 50 w 661"/>
                <a:gd name="T73" fmla="*/ 39 h 433"/>
                <a:gd name="T74" fmla="*/ 70 w 661"/>
                <a:gd name="T75" fmla="*/ 46 h 433"/>
                <a:gd name="T76" fmla="*/ 80 w 661"/>
                <a:gd name="T77" fmla="*/ 50 h 433"/>
                <a:gd name="T78" fmla="*/ 88 w 661"/>
                <a:gd name="T79" fmla="*/ 51 h 433"/>
                <a:gd name="T80" fmla="*/ 99 w 661"/>
                <a:gd name="T81" fmla="*/ 52 h 433"/>
                <a:gd name="T82" fmla="*/ 77 w 661"/>
                <a:gd name="T83" fmla="*/ 39 h 433"/>
                <a:gd name="T84" fmla="*/ 59 w 661"/>
                <a:gd name="T85" fmla="*/ 22 h 433"/>
                <a:gd name="T86" fmla="*/ 39 w 661"/>
                <a:gd name="T87" fmla="*/ 14 h 433"/>
                <a:gd name="T88" fmla="*/ 27 w 661"/>
                <a:gd name="T89" fmla="*/ 9 h 433"/>
                <a:gd name="T90" fmla="*/ 37 w 661"/>
                <a:gd name="T91" fmla="*/ 3 h 433"/>
                <a:gd name="T92" fmla="*/ 56 w 661"/>
                <a:gd name="T93" fmla="*/ 0 h 433"/>
                <a:gd name="T94" fmla="*/ 75 w 661"/>
                <a:gd name="T95" fmla="*/ 7 h 433"/>
                <a:gd name="T96" fmla="*/ 93 w 661"/>
                <a:gd name="T97" fmla="*/ 18 h 433"/>
                <a:gd name="T98" fmla="*/ 106 w 661"/>
                <a:gd name="T99" fmla="*/ 30 h 433"/>
                <a:gd name="T100" fmla="*/ 121 w 661"/>
                <a:gd name="T101" fmla="*/ 41 h 43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661" h="433">
                  <a:moveTo>
                    <a:pt x="258" y="99"/>
                  </a:moveTo>
                  <a:lnTo>
                    <a:pt x="261" y="105"/>
                  </a:lnTo>
                  <a:lnTo>
                    <a:pt x="266" y="113"/>
                  </a:lnTo>
                  <a:lnTo>
                    <a:pt x="273" y="118"/>
                  </a:lnTo>
                  <a:lnTo>
                    <a:pt x="279" y="123"/>
                  </a:lnTo>
                  <a:lnTo>
                    <a:pt x="301" y="134"/>
                  </a:lnTo>
                  <a:lnTo>
                    <a:pt x="324" y="148"/>
                  </a:lnTo>
                  <a:lnTo>
                    <a:pt x="343" y="164"/>
                  </a:lnTo>
                  <a:lnTo>
                    <a:pt x="362" y="183"/>
                  </a:lnTo>
                  <a:lnTo>
                    <a:pt x="381" y="201"/>
                  </a:lnTo>
                  <a:lnTo>
                    <a:pt x="402" y="219"/>
                  </a:lnTo>
                  <a:lnTo>
                    <a:pt x="423" y="233"/>
                  </a:lnTo>
                  <a:lnTo>
                    <a:pt x="447" y="243"/>
                  </a:lnTo>
                  <a:lnTo>
                    <a:pt x="467" y="254"/>
                  </a:lnTo>
                  <a:lnTo>
                    <a:pt x="487" y="268"/>
                  </a:lnTo>
                  <a:lnTo>
                    <a:pt x="503" y="284"/>
                  </a:lnTo>
                  <a:lnTo>
                    <a:pt x="517" y="302"/>
                  </a:lnTo>
                  <a:lnTo>
                    <a:pt x="533" y="321"/>
                  </a:lnTo>
                  <a:lnTo>
                    <a:pt x="549" y="337"/>
                  </a:lnTo>
                  <a:lnTo>
                    <a:pt x="566" y="353"/>
                  </a:lnTo>
                  <a:lnTo>
                    <a:pt x="587" y="364"/>
                  </a:lnTo>
                  <a:lnTo>
                    <a:pt x="595" y="369"/>
                  </a:lnTo>
                  <a:lnTo>
                    <a:pt x="605" y="374"/>
                  </a:lnTo>
                  <a:lnTo>
                    <a:pt x="614" y="377"/>
                  </a:lnTo>
                  <a:lnTo>
                    <a:pt x="624" y="380"/>
                  </a:lnTo>
                  <a:lnTo>
                    <a:pt x="633" y="385"/>
                  </a:lnTo>
                  <a:lnTo>
                    <a:pt x="643" y="388"/>
                  </a:lnTo>
                  <a:lnTo>
                    <a:pt x="653" y="391"/>
                  </a:lnTo>
                  <a:lnTo>
                    <a:pt x="661" y="396"/>
                  </a:lnTo>
                  <a:lnTo>
                    <a:pt x="657" y="401"/>
                  </a:lnTo>
                  <a:lnTo>
                    <a:pt x="654" y="406"/>
                  </a:lnTo>
                  <a:lnTo>
                    <a:pt x="648" y="410"/>
                  </a:lnTo>
                  <a:lnTo>
                    <a:pt x="643" y="414"/>
                  </a:lnTo>
                  <a:lnTo>
                    <a:pt x="606" y="414"/>
                  </a:lnTo>
                  <a:lnTo>
                    <a:pt x="603" y="410"/>
                  </a:lnTo>
                  <a:lnTo>
                    <a:pt x="598" y="410"/>
                  </a:lnTo>
                  <a:lnTo>
                    <a:pt x="595" y="409"/>
                  </a:lnTo>
                  <a:lnTo>
                    <a:pt x="590" y="407"/>
                  </a:lnTo>
                  <a:lnTo>
                    <a:pt x="579" y="402"/>
                  </a:lnTo>
                  <a:lnTo>
                    <a:pt x="570" y="396"/>
                  </a:lnTo>
                  <a:lnTo>
                    <a:pt x="560" y="391"/>
                  </a:lnTo>
                  <a:lnTo>
                    <a:pt x="547" y="388"/>
                  </a:lnTo>
                  <a:lnTo>
                    <a:pt x="547" y="386"/>
                  </a:lnTo>
                  <a:lnTo>
                    <a:pt x="546" y="385"/>
                  </a:lnTo>
                  <a:lnTo>
                    <a:pt x="544" y="385"/>
                  </a:lnTo>
                  <a:lnTo>
                    <a:pt x="542" y="385"/>
                  </a:lnTo>
                  <a:lnTo>
                    <a:pt x="541" y="385"/>
                  </a:lnTo>
                  <a:lnTo>
                    <a:pt x="539" y="385"/>
                  </a:lnTo>
                  <a:lnTo>
                    <a:pt x="538" y="386"/>
                  </a:lnTo>
                  <a:lnTo>
                    <a:pt x="598" y="433"/>
                  </a:lnTo>
                  <a:lnTo>
                    <a:pt x="541" y="433"/>
                  </a:lnTo>
                  <a:lnTo>
                    <a:pt x="536" y="431"/>
                  </a:lnTo>
                  <a:lnTo>
                    <a:pt x="531" y="430"/>
                  </a:lnTo>
                  <a:lnTo>
                    <a:pt x="526" y="430"/>
                  </a:lnTo>
                  <a:lnTo>
                    <a:pt x="522" y="426"/>
                  </a:lnTo>
                  <a:lnTo>
                    <a:pt x="506" y="418"/>
                  </a:lnTo>
                  <a:lnTo>
                    <a:pt x="488" y="410"/>
                  </a:lnTo>
                  <a:lnTo>
                    <a:pt x="472" y="402"/>
                  </a:lnTo>
                  <a:lnTo>
                    <a:pt x="455" y="394"/>
                  </a:lnTo>
                  <a:lnTo>
                    <a:pt x="437" y="385"/>
                  </a:lnTo>
                  <a:lnTo>
                    <a:pt x="421" y="375"/>
                  </a:lnTo>
                  <a:lnTo>
                    <a:pt x="405" y="366"/>
                  </a:lnTo>
                  <a:lnTo>
                    <a:pt x="391" y="354"/>
                  </a:lnTo>
                  <a:lnTo>
                    <a:pt x="373" y="332"/>
                  </a:lnTo>
                  <a:lnTo>
                    <a:pt x="354" y="315"/>
                  </a:lnTo>
                  <a:lnTo>
                    <a:pt x="332" y="299"/>
                  </a:lnTo>
                  <a:lnTo>
                    <a:pt x="309" y="284"/>
                  </a:lnTo>
                  <a:lnTo>
                    <a:pt x="287" y="273"/>
                  </a:lnTo>
                  <a:lnTo>
                    <a:pt x="263" y="262"/>
                  </a:lnTo>
                  <a:lnTo>
                    <a:pt x="237" y="252"/>
                  </a:lnTo>
                  <a:lnTo>
                    <a:pt x="214" y="243"/>
                  </a:lnTo>
                  <a:lnTo>
                    <a:pt x="202" y="238"/>
                  </a:lnTo>
                  <a:lnTo>
                    <a:pt x="190" y="235"/>
                  </a:lnTo>
                  <a:lnTo>
                    <a:pt x="178" y="230"/>
                  </a:lnTo>
                  <a:lnTo>
                    <a:pt x="167" y="227"/>
                  </a:lnTo>
                  <a:lnTo>
                    <a:pt x="154" y="222"/>
                  </a:lnTo>
                  <a:lnTo>
                    <a:pt x="143" y="217"/>
                  </a:lnTo>
                  <a:lnTo>
                    <a:pt x="132" y="212"/>
                  </a:lnTo>
                  <a:lnTo>
                    <a:pt x="121" y="206"/>
                  </a:lnTo>
                  <a:lnTo>
                    <a:pt x="113" y="198"/>
                  </a:lnTo>
                  <a:lnTo>
                    <a:pt x="105" y="190"/>
                  </a:lnTo>
                  <a:lnTo>
                    <a:pt x="97" y="182"/>
                  </a:lnTo>
                  <a:lnTo>
                    <a:pt x="89" y="174"/>
                  </a:lnTo>
                  <a:lnTo>
                    <a:pt x="81" y="166"/>
                  </a:lnTo>
                  <a:lnTo>
                    <a:pt x="73" y="160"/>
                  </a:lnTo>
                  <a:lnTo>
                    <a:pt x="63" y="153"/>
                  </a:lnTo>
                  <a:lnTo>
                    <a:pt x="55" y="147"/>
                  </a:lnTo>
                  <a:lnTo>
                    <a:pt x="57" y="160"/>
                  </a:lnTo>
                  <a:lnTo>
                    <a:pt x="63" y="172"/>
                  </a:lnTo>
                  <a:lnTo>
                    <a:pt x="71" y="183"/>
                  </a:lnTo>
                  <a:lnTo>
                    <a:pt x="79" y="195"/>
                  </a:lnTo>
                  <a:lnTo>
                    <a:pt x="71" y="196"/>
                  </a:lnTo>
                  <a:lnTo>
                    <a:pt x="63" y="198"/>
                  </a:lnTo>
                  <a:lnTo>
                    <a:pt x="55" y="199"/>
                  </a:lnTo>
                  <a:lnTo>
                    <a:pt x="47" y="199"/>
                  </a:lnTo>
                  <a:lnTo>
                    <a:pt x="38" y="201"/>
                  </a:lnTo>
                  <a:lnTo>
                    <a:pt x="30" y="203"/>
                  </a:lnTo>
                  <a:lnTo>
                    <a:pt x="22" y="203"/>
                  </a:lnTo>
                  <a:lnTo>
                    <a:pt x="14" y="204"/>
                  </a:lnTo>
                  <a:lnTo>
                    <a:pt x="0" y="199"/>
                  </a:lnTo>
                  <a:lnTo>
                    <a:pt x="0" y="38"/>
                  </a:lnTo>
                  <a:lnTo>
                    <a:pt x="8" y="40"/>
                  </a:lnTo>
                  <a:lnTo>
                    <a:pt x="14" y="43"/>
                  </a:lnTo>
                  <a:lnTo>
                    <a:pt x="22" y="46"/>
                  </a:lnTo>
                  <a:lnTo>
                    <a:pt x="30" y="48"/>
                  </a:lnTo>
                  <a:lnTo>
                    <a:pt x="44" y="52"/>
                  </a:lnTo>
                  <a:lnTo>
                    <a:pt x="57" y="59"/>
                  </a:lnTo>
                  <a:lnTo>
                    <a:pt x="71" y="65"/>
                  </a:lnTo>
                  <a:lnTo>
                    <a:pt x="84" y="72"/>
                  </a:lnTo>
                  <a:lnTo>
                    <a:pt x="99" y="78"/>
                  </a:lnTo>
                  <a:lnTo>
                    <a:pt x="111" y="83"/>
                  </a:lnTo>
                  <a:lnTo>
                    <a:pt x="126" y="88"/>
                  </a:lnTo>
                  <a:lnTo>
                    <a:pt x="140" y="92"/>
                  </a:lnTo>
                  <a:lnTo>
                    <a:pt x="146" y="96"/>
                  </a:lnTo>
                  <a:lnTo>
                    <a:pt x="153" y="97"/>
                  </a:lnTo>
                  <a:lnTo>
                    <a:pt x="159" y="99"/>
                  </a:lnTo>
                  <a:lnTo>
                    <a:pt x="167" y="99"/>
                  </a:lnTo>
                  <a:lnTo>
                    <a:pt x="167" y="100"/>
                  </a:lnTo>
                  <a:lnTo>
                    <a:pt x="175" y="102"/>
                  </a:lnTo>
                  <a:lnTo>
                    <a:pt x="183" y="104"/>
                  </a:lnTo>
                  <a:lnTo>
                    <a:pt x="190" y="105"/>
                  </a:lnTo>
                  <a:lnTo>
                    <a:pt x="198" y="104"/>
                  </a:lnTo>
                  <a:lnTo>
                    <a:pt x="182" y="97"/>
                  </a:lnTo>
                  <a:lnTo>
                    <a:pt x="167" y="89"/>
                  </a:lnTo>
                  <a:lnTo>
                    <a:pt x="154" y="78"/>
                  </a:lnTo>
                  <a:lnTo>
                    <a:pt x="142" y="65"/>
                  </a:lnTo>
                  <a:lnTo>
                    <a:pt x="131" y="52"/>
                  </a:lnTo>
                  <a:lnTo>
                    <a:pt x="118" y="43"/>
                  </a:lnTo>
                  <a:lnTo>
                    <a:pt x="102" y="35"/>
                  </a:lnTo>
                  <a:lnTo>
                    <a:pt x="86" y="30"/>
                  </a:lnTo>
                  <a:lnTo>
                    <a:pt x="78" y="27"/>
                  </a:lnTo>
                  <a:lnTo>
                    <a:pt x="70" y="24"/>
                  </a:lnTo>
                  <a:lnTo>
                    <a:pt x="62" y="22"/>
                  </a:lnTo>
                  <a:lnTo>
                    <a:pt x="54" y="17"/>
                  </a:lnTo>
                  <a:lnTo>
                    <a:pt x="59" y="12"/>
                  </a:lnTo>
                  <a:lnTo>
                    <a:pt x="67" y="8"/>
                  </a:lnTo>
                  <a:lnTo>
                    <a:pt x="73" y="6"/>
                  </a:lnTo>
                  <a:lnTo>
                    <a:pt x="83" y="5"/>
                  </a:lnTo>
                  <a:lnTo>
                    <a:pt x="97" y="0"/>
                  </a:lnTo>
                  <a:lnTo>
                    <a:pt x="111" y="0"/>
                  </a:lnTo>
                  <a:lnTo>
                    <a:pt x="124" y="3"/>
                  </a:lnTo>
                  <a:lnTo>
                    <a:pt x="137" y="8"/>
                  </a:lnTo>
                  <a:lnTo>
                    <a:pt x="150" y="14"/>
                  </a:lnTo>
                  <a:lnTo>
                    <a:pt x="161" y="20"/>
                  </a:lnTo>
                  <a:lnTo>
                    <a:pt x="174" y="28"/>
                  </a:lnTo>
                  <a:lnTo>
                    <a:pt x="185" y="35"/>
                  </a:lnTo>
                  <a:lnTo>
                    <a:pt x="194" y="43"/>
                  </a:lnTo>
                  <a:lnTo>
                    <a:pt x="204" y="51"/>
                  </a:lnTo>
                  <a:lnTo>
                    <a:pt x="212" y="59"/>
                  </a:lnTo>
                  <a:lnTo>
                    <a:pt x="222" y="67"/>
                  </a:lnTo>
                  <a:lnTo>
                    <a:pt x="231" y="73"/>
                  </a:lnTo>
                  <a:lnTo>
                    <a:pt x="241" y="81"/>
                  </a:lnTo>
                  <a:lnTo>
                    <a:pt x="250" y="91"/>
                  </a:lnTo>
                  <a:lnTo>
                    <a:pt x="258" y="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5" name="Freeform 21"/>
            <p:cNvSpPr>
              <a:spLocks/>
            </p:cNvSpPr>
            <p:nvPr/>
          </p:nvSpPr>
          <p:spPr bwMode="auto">
            <a:xfrm>
              <a:off x="4862" y="3450"/>
              <a:ext cx="259" cy="168"/>
            </a:xfrm>
            <a:custGeom>
              <a:avLst/>
              <a:gdLst>
                <a:gd name="T0" fmla="*/ 88 w 519"/>
                <a:gd name="T1" fmla="*/ 4 h 335"/>
                <a:gd name="T2" fmla="*/ 92 w 519"/>
                <a:gd name="T3" fmla="*/ 6 h 335"/>
                <a:gd name="T4" fmla="*/ 98 w 519"/>
                <a:gd name="T5" fmla="*/ 8 h 335"/>
                <a:gd name="T6" fmla="*/ 124 w 519"/>
                <a:gd name="T7" fmla="*/ 19 h 335"/>
                <a:gd name="T8" fmla="*/ 146 w 519"/>
                <a:gd name="T9" fmla="*/ 38 h 335"/>
                <a:gd name="T10" fmla="*/ 165 w 519"/>
                <a:gd name="T11" fmla="*/ 62 h 335"/>
                <a:gd name="T12" fmla="*/ 184 w 519"/>
                <a:gd name="T13" fmla="*/ 83 h 335"/>
                <a:gd name="T14" fmla="*/ 190 w 519"/>
                <a:gd name="T15" fmla="*/ 93 h 335"/>
                <a:gd name="T16" fmla="*/ 196 w 519"/>
                <a:gd name="T17" fmla="*/ 102 h 335"/>
                <a:gd name="T18" fmla="*/ 203 w 519"/>
                <a:gd name="T19" fmla="*/ 111 h 335"/>
                <a:gd name="T20" fmla="*/ 209 w 519"/>
                <a:gd name="T21" fmla="*/ 120 h 335"/>
                <a:gd name="T22" fmla="*/ 222 w 519"/>
                <a:gd name="T23" fmla="*/ 130 h 335"/>
                <a:gd name="T24" fmla="*/ 234 w 519"/>
                <a:gd name="T25" fmla="*/ 139 h 335"/>
                <a:gd name="T26" fmla="*/ 247 w 519"/>
                <a:gd name="T27" fmla="*/ 149 h 335"/>
                <a:gd name="T28" fmla="*/ 259 w 519"/>
                <a:gd name="T29" fmla="*/ 157 h 335"/>
                <a:gd name="T30" fmla="*/ 258 w 519"/>
                <a:gd name="T31" fmla="*/ 164 h 335"/>
                <a:gd name="T32" fmla="*/ 253 w 519"/>
                <a:gd name="T33" fmla="*/ 168 h 335"/>
                <a:gd name="T34" fmla="*/ 238 w 519"/>
                <a:gd name="T35" fmla="*/ 168 h 335"/>
                <a:gd name="T36" fmla="*/ 221 w 519"/>
                <a:gd name="T37" fmla="*/ 163 h 335"/>
                <a:gd name="T38" fmla="*/ 207 w 519"/>
                <a:gd name="T39" fmla="*/ 154 h 335"/>
                <a:gd name="T40" fmla="*/ 194 w 519"/>
                <a:gd name="T41" fmla="*/ 142 h 335"/>
                <a:gd name="T42" fmla="*/ 182 w 519"/>
                <a:gd name="T43" fmla="*/ 130 h 335"/>
                <a:gd name="T44" fmla="*/ 187 w 519"/>
                <a:gd name="T45" fmla="*/ 128 h 335"/>
                <a:gd name="T46" fmla="*/ 189 w 519"/>
                <a:gd name="T47" fmla="*/ 124 h 335"/>
                <a:gd name="T48" fmla="*/ 161 w 519"/>
                <a:gd name="T49" fmla="*/ 116 h 335"/>
                <a:gd name="T50" fmla="*/ 137 w 519"/>
                <a:gd name="T51" fmla="*/ 99 h 335"/>
                <a:gd name="T52" fmla="*/ 117 w 519"/>
                <a:gd name="T53" fmla="*/ 78 h 335"/>
                <a:gd name="T54" fmla="*/ 100 w 519"/>
                <a:gd name="T55" fmla="*/ 55 h 335"/>
                <a:gd name="T56" fmla="*/ 85 w 519"/>
                <a:gd name="T57" fmla="*/ 47 h 335"/>
                <a:gd name="T58" fmla="*/ 69 w 519"/>
                <a:gd name="T59" fmla="*/ 42 h 335"/>
                <a:gd name="T60" fmla="*/ 50 w 519"/>
                <a:gd name="T61" fmla="*/ 40 h 335"/>
                <a:gd name="T62" fmla="*/ 33 w 519"/>
                <a:gd name="T63" fmla="*/ 38 h 335"/>
                <a:gd name="T64" fmla="*/ 24 w 519"/>
                <a:gd name="T65" fmla="*/ 29 h 335"/>
                <a:gd name="T66" fmla="*/ 15 w 519"/>
                <a:gd name="T67" fmla="*/ 20 h 335"/>
                <a:gd name="T68" fmla="*/ 7 w 519"/>
                <a:gd name="T69" fmla="*/ 10 h 335"/>
                <a:gd name="T70" fmla="*/ 0 w 519"/>
                <a:gd name="T71" fmla="*/ 0 h 335"/>
                <a:gd name="T72" fmla="*/ 58 w 519"/>
                <a:gd name="T73" fmla="*/ 2 h 335"/>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519" h="335">
                  <a:moveTo>
                    <a:pt x="117" y="3"/>
                  </a:moveTo>
                  <a:lnTo>
                    <a:pt x="177" y="8"/>
                  </a:lnTo>
                  <a:lnTo>
                    <a:pt x="181" y="11"/>
                  </a:lnTo>
                  <a:lnTo>
                    <a:pt x="185" y="11"/>
                  </a:lnTo>
                  <a:lnTo>
                    <a:pt x="192" y="12"/>
                  </a:lnTo>
                  <a:lnTo>
                    <a:pt x="197" y="16"/>
                  </a:lnTo>
                  <a:lnTo>
                    <a:pt x="225" y="24"/>
                  </a:lnTo>
                  <a:lnTo>
                    <a:pt x="249" y="38"/>
                  </a:lnTo>
                  <a:lnTo>
                    <a:pt x="272" y="56"/>
                  </a:lnTo>
                  <a:lnTo>
                    <a:pt x="292" y="76"/>
                  </a:lnTo>
                  <a:lnTo>
                    <a:pt x="313" y="99"/>
                  </a:lnTo>
                  <a:lnTo>
                    <a:pt x="331" y="123"/>
                  </a:lnTo>
                  <a:lnTo>
                    <a:pt x="350" y="145"/>
                  </a:lnTo>
                  <a:lnTo>
                    <a:pt x="369" y="166"/>
                  </a:lnTo>
                  <a:lnTo>
                    <a:pt x="374" y="175"/>
                  </a:lnTo>
                  <a:lnTo>
                    <a:pt x="380" y="185"/>
                  </a:lnTo>
                  <a:lnTo>
                    <a:pt x="387" y="195"/>
                  </a:lnTo>
                  <a:lnTo>
                    <a:pt x="393" y="204"/>
                  </a:lnTo>
                  <a:lnTo>
                    <a:pt x="399" y="214"/>
                  </a:lnTo>
                  <a:lnTo>
                    <a:pt x="406" y="222"/>
                  </a:lnTo>
                  <a:lnTo>
                    <a:pt x="412" y="231"/>
                  </a:lnTo>
                  <a:lnTo>
                    <a:pt x="419" y="239"/>
                  </a:lnTo>
                  <a:lnTo>
                    <a:pt x="431" y="249"/>
                  </a:lnTo>
                  <a:lnTo>
                    <a:pt x="444" y="259"/>
                  </a:lnTo>
                  <a:lnTo>
                    <a:pt x="457" y="268"/>
                  </a:lnTo>
                  <a:lnTo>
                    <a:pt x="468" y="278"/>
                  </a:lnTo>
                  <a:lnTo>
                    <a:pt x="481" y="287"/>
                  </a:lnTo>
                  <a:lnTo>
                    <a:pt x="494" y="297"/>
                  </a:lnTo>
                  <a:lnTo>
                    <a:pt x="506" y="306"/>
                  </a:lnTo>
                  <a:lnTo>
                    <a:pt x="519" y="314"/>
                  </a:lnTo>
                  <a:lnTo>
                    <a:pt x="518" y="321"/>
                  </a:lnTo>
                  <a:lnTo>
                    <a:pt x="516" y="327"/>
                  </a:lnTo>
                  <a:lnTo>
                    <a:pt x="513" y="334"/>
                  </a:lnTo>
                  <a:lnTo>
                    <a:pt x="506" y="335"/>
                  </a:lnTo>
                  <a:lnTo>
                    <a:pt x="476" y="335"/>
                  </a:lnTo>
                  <a:lnTo>
                    <a:pt x="458" y="332"/>
                  </a:lnTo>
                  <a:lnTo>
                    <a:pt x="443" y="326"/>
                  </a:lnTo>
                  <a:lnTo>
                    <a:pt x="428" y="318"/>
                  </a:lnTo>
                  <a:lnTo>
                    <a:pt x="414" y="308"/>
                  </a:lnTo>
                  <a:lnTo>
                    <a:pt x="401" y="297"/>
                  </a:lnTo>
                  <a:lnTo>
                    <a:pt x="388" y="284"/>
                  </a:lnTo>
                  <a:lnTo>
                    <a:pt x="377" y="273"/>
                  </a:lnTo>
                  <a:lnTo>
                    <a:pt x="364" y="260"/>
                  </a:lnTo>
                  <a:lnTo>
                    <a:pt x="367" y="257"/>
                  </a:lnTo>
                  <a:lnTo>
                    <a:pt x="374" y="255"/>
                  </a:lnTo>
                  <a:lnTo>
                    <a:pt x="379" y="254"/>
                  </a:lnTo>
                  <a:lnTo>
                    <a:pt x="379" y="247"/>
                  </a:lnTo>
                  <a:lnTo>
                    <a:pt x="350" y="241"/>
                  </a:lnTo>
                  <a:lnTo>
                    <a:pt x="323" y="231"/>
                  </a:lnTo>
                  <a:lnTo>
                    <a:pt x="299" y="217"/>
                  </a:lnTo>
                  <a:lnTo>
                    <a:pt x="275" y="198"/>
                  </a:lnTo>
                  <a:lnTo>
                    <a:pt x="254" y="179"/>
                  </a:lnTo>
                  <a:lnTo>
                    <a:pt x="235" y="156"/>
                  </a:lnTo>
                  <a:lnTo>
                    <a:pt x="217" y="132"/>
                  </a:lnTo>
                  <a:lnTo>
                    <a:pt x="200" y="110"/>
                  </a:lnTo>
                  <a:lnTo>
                    <a:pt x="185" y="100"/>
                  </a:lnTo>
                  <a:lnTo>
                    <a:pt x="171" y="94"/>
                  </a:lnTo>
                  <a:lnTo>
                    <a:pt x="154" y="89"/>
                  </a:lnTo>
                  <a:lnTo>
                    <a:pt x="138" y="84"/>
                  </a:lnTo>
                  <a:lnTo>
                    <a:pt x="120" y="81"/>
                  </a:lnTo>
                  <a:lnTo>
                    <a:pt x="101" y="80"/>
                  </a:lnTo>
                  <a:lnTo>
                    <a:pt x="83" y="78"/>
                  </a:lnTo>
                  <a:lnTo>
                    <a:pt x="66" y="76"/>
                  </a:lnTo>
                  <a:lnTo>
                    <a:pt x="56" y="67"/>
                  </a:lnTo>
                  <a:lnTo>
                    <a:pt x="48" y="57"/>
                  </a:lnTo>
                  <a:lnTo>
                    <a:pt x="40" y="49"/>
                  </a:lnTo>
                  <a:lnTo>
                    <a:pt x="31" y="40"/>
                  </a:lnTo>
                  <a:lnTo>
                    <a:pt x="23" y="30"/>
                  </a:lnTo>
                  <a:lnTo>
                    <a:pt x="15" y="20"/>
                  </a:lnTo>
                  <a:lnTo>
                    <a:pt x="8" y="11"/>
                  </a:lnTo>
                  <a:lnTo>
                    <a:pt x="0" y="0"/>
                  </a:lnTo>
                  <a:lnTo>
                    <a:pt x="117" y="1"/>
                  </a:lnTo>
                  <a:lnTo>
                    <a:pt x="117" y="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6" name="Freeform 22"/>
            <p:cNvSpPr>
              <a:spLocks/>
            </p:cNvSpPr>
            <p:nvPr/>
          </p:nvSpPr>
          <p:spPr bwMode="auto">
            <a:xfrm>
              <a:off x="4668" y="3467"/>
              <a:ext cx="4" cy="2"/>
            </a:xfrm>
            <a:custGeom>
              <a:avLst/>
              <a:gdLst>
                <a:gd name="T0" fmla="*/ 4 w 6"/>
                <a:gd name="T1" fmla="*/ 2 h 3"/>
                <a:gd name="T2" fmla="*/ 0 w 6"/>
                <a:gd name="T3" fmla="*/ 0 h 3"/>
                <a:gd name="T4" fmla="*/ 4 w 6"/>
                <a:gd name="T5" fmla="*/ 1 h 3"/>
                <a:gd name="T6" fmla="*/ 4 w 6"/>
                <a:gd name="T7" fmla="*/ 2 h 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3">
                  <a:moveTo>
                    <a:pt x="6" y="3"/>
                  </a:moveTo>
                  <a:lnTo>
                    <a:pt x="0" y="0"/>
                  </a:lnTo>
                  <a:lnTo>
                    <a:pt x="6" y="2"/>
                  </a:lnTo>
                  <a:lnTo>
                    <a:pt x="6"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7" name="Freeform 23"/>
            <p:cNvSpPr>
              <a:spLocks/>
            </p:cNvSpPr>
            <p:nvPr/>
          </p:nvSpPr>
          <p:spPr bwMode="auto">
            <a:xfrm>
              <a:off x="4510" y="3545"/>
              <a:ext cx="63" cy="16"/>
            </a:xfrm>
            <a:custGeom>
              <a:avLst/>
              <a:gdLst>
                <a:gd name="T0" fmla="*/ 63 w 128"/>
                <a:gd name="T1" fmla="*/ 0 h 30"/>
                <a:gd name="T2" fmla="*/ 58 w 128"/>
                <a:gd name="T3" fmla="*/ 3 h 30"/>
                <a:gd name="T4" fmla="*/ 51 w 128"/>
                <a:gd name="T5" fmla="*/ 7 h 30"/>
                <a:gd name="T6" fmla="*/ 46 w 128"/>
                <a:gd name="T7" fmla="*/ 9 h 30"/>
                <a:gd name="T8" fmla="*/ 39 w 128"/>
                <a:gd name="T9" fmla="*/ 12 h 30"/>
                <a:gd name="T10" fmla="*/ 33 w 128"/>
                <a:gd name="T11" fmla="*/ 14 h 30"/>
                <a:gd name="T12" fmla="*/ 26 w 128"/>
                <a:gd name="T13" fmla="*/ 15 h 30"/>
                <a:gd name="T14" fmla="*/ 19 w 128"/>
                <a:gd name="T15" fmla="*/ 16 h 30"/>
                <a:gd name="T16" fmla="*/ 12 w 128"/>
                <a:gd name="T17" fmla="*/ 15 h 30"/>
                <a:gd name="T18" fmla="*/ 9 w 128"/>
                <a:gd name="T19" fmla="*/ 13 h 30"/>
                <a:gd name="T20" fmla="*/ 6 w 128"/>
                <a:gd name="T21" fmla="*/ 11 h 30"/>
                <a:gd name="T22" fmla="*/ 3 w 128"/>
                <a:gd name="T23" fmla="*/ 9 h 30"/>
                <a:gd name="T24" fmla="*/ 0 w 128"/>
                <a:gd name="T25" fmla="*/ 7 h 30"/>
                <a:gd name="T26" fmla="*/ 7 w 128"/>
                <a:gd name="T27" fmla="*/ 7 h 30"/>
                <a:gd name="T28" fmla="*/ 13 w 128"/>
                <a:gd name="T29" fmla="*/ 6 h 30"/>
                <a:gd name="T30" fmla="*/ 20 w 128"/>
                <a:gd name="T31" fmla="*/ 5 h 30"/>
                <a:gd name="T32" fmla="*/ 27 w 128"/>
                <a:gd name="T33" fmla="*/ 4 h 30"/>
                <a:gd name="T34" fmla="*/ 33 w 128"/>
                <a:gd name="T35" fmla="*/ 3 h 30"/>
                <a:gd name="T36" fmla="*/ 39 w 128"/>
                <a:gd name="T37" fmla="*/ 3 h 30"/>
                <a:gd name="T38" fmla="*/ 46 w 128"/>
                <a:gd name="T39" fmla="*/ 2 h 30"/>
                <a:gd name="T40" fmla="*/ 54 w 128"/>
                <a:gd name="T41" fmla="*/ 1 h 30"/>
                <a:gd name="T42" fmla="*/ 54 w 128"/>
                <a:gd name="T43" fmla="*/ 0 h 30"/>
                <a:gd name="T44" fmla="*/ 63 w 128"/>
                <a:gd name="T45" fmla="*/ 0 h 3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128" h="30">
                  <a:moveTo>
                    <a:pt x="128" y="0"/>
                  </a:moveTo>
                  <a:lnTo>
                    <a:pt x="117" y="6"/>
                  </a:lnTo>
                  <a:lnTo>
                    <a:pt x="104" y="13"/>
                  </a:lnTo>
                  <a:lnTo>
                    <a:pt x="93" y="17"/>
                  </a:lnTo>
                  <a:lnTo>
                    <a:pt x="80" y="22"/>
                  </a:lnTo>
                  <a:lnTo>
                    <a:pt x="67" y="27"/>
                  </a:lnTo>
                  <a:lnTo>
                    <a:pt x="53" y="29"/>
                  </a:lnTo>
                  <a:lnTo>
                    <a:pt x="38" y="30"/>
                  </a:lnTo>
                  <a:lnTo>
                    <a:pt x="24" y="29"/>
                  </a:lnTo>
                  <a:lnTo>
                    <a:pt x="18" y="25"/>
                  </a:lnTo>
                  <a:lnTo>
                    <a:pt x="13" y="21"/>
                  </a:lnTo>
                  <a:lnTo>
                    <a:pt x="7" y="17"/>
                  </a:lnTo>
                  <a:lnTo>
                    <a:pt x="0" y="14"/>
                  </a:lnTo>
                  <a:lnTo>
                    <a:pt x="15" y="13"/>
                  </a:lnTo>
                  <a:lnTo>
                    <a:pt x="27" y="11"/>
                  </a:lnTo>
                  <a:lnTo>
                    <a:pt x="40" y="9"/>
                  </a:lnTo>
                  <a:lnTo>
                    <a:pt x="54" y="8"/>
                  </a:lnTo>
                  <a:lnTo>
                    <a:pt x="67" y="6"/>
                  </a:lnTo>
                  <a:lnTo>
                    <a:pt x="80" y="5"/>
                  </a:lnTo>
                  <a:lnTo>
                    <a:pt x="94" y="3"/>
                  </a:lnTo>
                  <a:lnTo>
                    <a:pt x="109" y="1"/>
                  </a:lnTo>
                  <a:lnTo>
                    <a:pt x="109" y="0"/>
                  </a:lnTo>
                  <a:lnTo>
                    <a:pt x="12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8" name="Freeform 24"/>
            <p:cNvSpPr>
              <a:spLocks/>
            </p:cNvSpPr>
            <p:nvPr/>
          </p:nvSpPr>
          <p:spPr bwMode="auto">
            <a:xfrm>
              <a:off x="4689" y="3163"/>
              <a:ext cx="44" cy="443"/>
            </a:xfrm>
            <a:custGeom>
              <a:avLst/>
              <a:gdLst>
                <a:gd name="T0" fmla="*/ 44 w 88"/>
                <a:gd name="T1" fmla="*/ 443 h 885"/>
                <a:gd name="T2" fmla="*/ 44 w 88"/>
                <a:gd name="T3" fmla="*/ 3 h 885"/>
                <a:gd name="T4" fmla="*/ 0 w 88"/>
                <a:gd name="T5" fmla="*/ 0 h 885"/>
                <a:gd name="T6" fmla="*/ 0 w 88"/>
                <a:gd name="T7" fmla="*/ 440 h 885"/>
                <a:gd name="T8" fmla="*/ 44 w 88"/>
                <a:gd name="T9" fmla="*/ 443 h 8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8" h="885">
                  <a:moveTo>
                    <a:pt x="88" y="885"/>
                  </a:moveTo>
                  <a:lnTo>
                    <a:pt x="88" y="5"/>
                  </a:lnTo>
                  <a:lnTo>
                    <a:pt x="0" y="0"/>
                  </a:lnTo>
                  <a:lnTo>
                    <a:pt x="0" y="880"/>
                  </a:lnTo>
                  <a:lnTo>
                    <a:pt x="88" y="88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9" name="Freeform 25"/>
            <p:cNvSpPr>
              <a:spLocks/>
            </p:cNvSpPr>
            <p:nvPr/>
          </p:nvSpPr>
          <p:spPr bwMode="auto">
            <a:xfrm>
              <a:off x="4681" y="3582"/>
              <a:ext cx="60" cy="101"/>
            </a:xfrm>
            <a:custGeom>
              <a:avLst/>
              <a:gdLst>
                <a:gd name="T0" fmla="*/ 14 w 120"/>
                <a:gd name="T1" fmla="*/ 3 h 202"/>
                <a:gd name="T2" fmla="*/ 0 w 120"/>
                <a:gd name="T3" fmla="*/ 33 h 202"/>
                <a:gd name="T4" fmla="*/ 14 w 120"/>
                <a:gd name="T5" fmla="*/ 98 h 202"/>
                <a:gd name="T6" fmla="*/ 44 w 120"/>
                <a:gd name="T7" fmla="*/ 101 h 202"/>
                <a:gd name="T8" fmla="*/ 60 w 120"/>
                <a:gd name="T9" fmla="*/ 33 h 202"/>
                <a:gd name="T10" fmla="*/ 41 w 120"/>
                <a:gd name="T11" fmla="*/ 0 h 202"/>
                <a:gd name="T12" fmla="*/ 14 w 120"/>
                <a:gd name="T13" fmla="*/ 3 h 20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0" h="202">
                  <a:moveTo>
                    <a:pt x="28" y="5"/>
                  </a:moveTo>
                  <a:lnTo>
                    <a:pt x="0" y="66"/>
                  </a:lnTo>
                  <a:lnTo>
                    <a:pt x="28" y="195"/>
                  </a:lnTo>
                  <a:lnTo>
                    <a:pt x="88" y="202"/>
                  </a:lnTo>
                  <a:lnTo>
                    <a:pt x="120" y="66"/>
                  </a:lnTo>
                  <a:lnTo>
                    <a:pt x="82" y="0"/>
                  </a:lnTo>
                  <a:lnTo>
                    <a:pt x="28"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0" name="Freeform 26"/>
            <p:cNvSpPr>
              <a:spLocks/>
            </p:cNvSpPr>
            <p:nvPr/>
          </p:nvSpPr>
          <p:spPr bwMode="auto">
            <a:xfrm>
              <a:off x="4665" y="3671"/>
              <a:ext cx="92" cy="23"/>
            </a:xfrm>
            <a:custGeom>
              <a:avLst/>
              <a:gdLst>
                <a:gd name="T0" fmla="*/ 47 w 184"/>
                <a:gd name="T1" fmla="*/ 23 h 46"/>
                <a:gd name="T2" fmla="*/ 56 w 184"/>
                <a:gd name="T3" fmla="*/ 23 h 46"/>
                <a:gd name="T4" fmla="*/ 64 w 184"/>
                <a:gd name="T5" fmla="*/ 22 h 46"/>
                <a:gd name="T6" fmla="*/ 72 w 184"/>
                <a:gd name="T7" fmla="*/ 22 h 46"/>
                <a:gd name="T8" fmla="*/ 80 w 184"/>
                <a:gd name="T9" fmla="*/ 20 h 46"/>
                <a:gd name="T10" fmla="*/ 84 w 184"/>
                <a:gd name="T11" fmla="*/ 18 h 46"/>
                <a:gd name="T12" fmla="*/ 89 w 184"/>
                <a:gd name="T13" fmla="*/ 17 h 46"/>
                <a:gd name="T14" fmla="*/ 91 w 184"/>
                <a:gd name="T15" fmla="*/ 14 h 46"/>
                <a:gd name="T16" fmla="*/ 92 w 184"/>
                <a:gd name="T17" fmla="*/ 12 h 46"/>
                <a:gd name="T18" fmla="*/ 91 w 184"/>
                <a:gd name="T19" fmla="*/ 10 h 46"/>
                <a:gd name="T20" fmla="*/ 89 w 184"/>
                <a:gd name="T21" fmla="*/ 7 h 46"/>
                <a:gd name="T22" fmla="*/ 84 w 184"/>
                <a:gd name="T23" fmla="*/ 6 h 46"/>
                <a:gd name="T24" fmla="*/ 80 w 184"/>
                <a:gd name="T25" fmla="*/ 3 h 46"/>
                <a:gd name="T26" fmla="*/ 72 w 184"/>
                <a:gd name="T27" fmla="*/ 2 h 46"/>
                <a:gd name="T28" fmla="*/ 64 w 184"/>
                <a:gd name="T29" fmla="*/ 1 h 46"/>
                <a:gd name="T30" fmla="*/ 56 w 184"/>
                <a:gd name="T31" fmla="*/ 0 h 46"/>
                <a:gd name="T32" fmla="*/ 47 w 184"/>
                <a:gd name="T33" fmla="*/ 0 h 46"/>
                <a:gd name="T34" fmla="*/ 37 w 184"/>
                <a:gd name="T35" fmla="*/ 0 h 46"/>
                <a:gd name="T36" fmla="*/ 28 w 184"/>
                <a:gd name="T37" fmla="*/ 1 h 46"/>
                <a:gd name="T38" fmla="*/ 21 w 184"/>
                <a:gd name="T39" fmla="*/ 2 h 46"/>
                <a:gd name="T40" fmla="*/ 14 w 184"/>
                <a:gd name="T41" fmla="*/ 3 h 46"/>
                <a:gd name="T42" fmla="*/ 8 w 184"/>
                <a:gd name="T43" fmla="*/ 6 h 46"/>
                <a:gd name="T44" fmla="*/ 4 w 184"/>
                <a:gd name="T45" fmla="*/ 7 h 46"/>
                <a:gd name="T46" fmla="*/ 1 w 184"/>
                <a:gd name="T47" fmla="*/ 10 h 46"/>
                <a:gd name="T48" fmla="*/ 0 w 184"/>
                <a:gd name="T49" fmla="*/ 12 h 46"/>
                <a:gd name="T50" fmla="*/ 1 w 184"/>
                <a:gd name="T51" fmla="*/ 14 h 46"/>
                <a:gd name="T52" fmla="*/ 4 w 184"/>
                <a:gd name="T53" fmla="*/ 17 h 46"/>
                <a:gd name="T54" fmla="*/ 8 w 184"/>
                <a:gd name="T55" fmla="*/ 18 h 46"/>
                <a:gd name="T56" fmla="*/ 14 w 184"/>
                <a:gd name="T57" fmla="*/ 20 h 46"/>
                <a:gd name="T58" fmla="*/ 21 w 184"/>
                <a:gd name="T59" fmla="*/ 22 h 46"/>
                <a:gd name="T60" fmla="*/ 28 w 184"/>
                <a:gd name="T61" fmla="*/ 22 h 46"/>
                <a:gd name="T62" fmla="*/ 37 w 184"/>
                <a:gd name="T63" fmla="*/ 23 h 46"/>
                <a:gd name="T64" fmla="*/ 47 w 184"/>
                <a:gd name="T65" fmla="*/ 23 h 4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84" h="46">
                  <a:moveTo>
                    <a:pt x="93" y="46"/>
                  </a:moveTo>
                  <a:lnTo>
                    <a:pt x="112" y="46"/>
                  </a:lnTo>
                  <a:lnTo>
                    <a:pt x="128" y="44"/>
                  </a:lnTo>
                  <a:lnTo>
                    <a:pt x="144" y="43"/>
                  </a:lnTo>
                  <a:lnTo>
                    <a:pt x="159" y="40"/>
                  </a:lnTo>
                  <a:lnTo>
                    <a:pt x="168" y="36"/>
                  </a:lnTo>
                  <a:lnTo>
                    <a:pt x="178" y="33"/>
                  </a:lnTo>
                  <a:lnTo>
                    <a:pt x="182" y="28"/>
                  </a:lnTo>
                  <a:lnTo>
                    <a:pt x="184" y="24"/>
                  </a:lnTo>
                  <a:lnTo>
                    <a:pt x="182" y="19"/>
                  </a:lnTo>
                  <a:lnTo>
                    <a:pt x="178" y="14"/>
                  </a:lnTo>
                  <a:lnTo>
                    <a:pt x="168" y="11"/>
                  </a:lnTo>
                  <a:lnTo>
                    <a:pt x="159" y="6"/>
                  </a:lnTo>
                  <a:lnTo>
                    <a:pt x="144" y="4"/>
                  </a:lnTo>
                  <a:lnTo>
                    <a:pt x="128" y="1"/>
                  </a:lnTo>
                  <a:lnTo>
                    <a:pt x="112" y="0"/>
                  </a:lnTo>
                  <a:lnTo>
                    <a:pt x="93" y="0"/>
                  </a:lnTo>
                  <a:lnTo>
                    <a:pt x="74" y="0"/>
                  </a:lnTo>
                  <a:lnTo>
                    <a:pt x="56" y="1"/>
                  </a:lnTo>
                  <a:lnTo>
                    <a:pt x="42" y="4"/>
                  </a:lnTo>
                  <a:lnTo>
                    <a:pt x="28" y="6"/>
                  </a:lnTo>
                  <a:lnTo>
                    <a:pt x="16" y="11"/>
                  </a:lnTo>
                  <a:lnTo>
                    <a:pt x="8" y="14"/>
                  </a:lnTo>
                  <a:lnTo>
                    <a:pt x="2" y="19"/>
                  </a:lnTo>
                  <a:lnTo>
                    <a:pt x="0" y="24"/>
                  </a:lnTo>
                  <a:lnTo>
                    <a:pt x="2" y="28"/>
                  </a:lnTo>
                  <a:lnTo>
                    <a:pt x="8" y="33"/>
                  </a:lnTo>
                  <a:lnTo>
                    <a:pt x="16" y="36"/>
                  </a:lnTo>
                  <a:lnTo>
                    <a:pt x="28" y="40"/>
                  </a:lnTo>
                  <a:lnTo>
                    <a:pt x="42" y="43"/>
                  </a:lnTo>
                  <a:lnTo>
                    <a:pt x="56" y="44"/>
                  </a:lnTo>
                  <a:lnTo>
                    <a:pt x="74" y="46"/>
                  </a:lnTo>
                  <a:lnTo>
                    <a:pt x="93" y="4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grpSp>
    </p:spTree>
    <p:extLst>
      <p:ext uri="{BB962C8B-B14F-4D97-AF65-F5344CB8AC3E}">
        <p14:creationId xmlns:p14="http://schemas.microsoft.com/office/powerpoint/2010/main" val="87634825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1+#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7000" r="-17000"/>
          </a:stretch>
        </a:blipFill>
        <a:effectLst/>
      </p:bgPr>
    </p:bg>
    <p:spTree>
      <p:nvGrpSpPr>
        <p:cNvPr id="1" name=""/>
        <p:cNvGrpSpPr/>
        <p:nvPr/>
      </p:nvGrpSpPr>
      <p:grpSpPr>
        <a:xfrm>
          <a:off x="0" y="0"/>
          <a:ext cx="0" cy="0"/>
          <a:chOff x="0" y="0"/>
          <a:chExt cx="0" cy="0"/>
        </a:xfrm>
      </p:grpSpPr>
      <p:sp>
        <p:nvSpPr>
          <p:cNvPr id="8" name="7 CuadroTexto"/>
          <p:cNvSpPr txBox="1"/>
          <p:nvPr/>
        </p:nvSpPr>
        <p:spPr>
          <a:xfrm>
            <a:off x="515489" y="1340768"/>
            <a:ext cx="8136904" cy="4154984"/>
          </a:xfrm>
          <a:prstGeom prst="rect">
            <a:avLst/>
          </a:prstGeom>
          <a:ln>
            <a:solidFill>
              <a:schemeClr val="accent3"/>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s-MX" altLang="es-MX" sz="2400" dirty="0"/>
              <a:t>Por convención, los momentos de torsión en sentido contrario al de las manecillas del reloj son positivos y los momentos de torsión en sentido de las manecillas del reloj son negativos.</a:t>
            </a:r>
          </a:p>
          <a:p>
            <a:endParaRPr lang="es-MX" sz="2400" dirty="0" smtClean="0">
              <a:latin typeface="Cambria Math" panose="02040503050406030204" pitchFamily="18" charset="0"/>
              <a:ea typeface="Cambria Math" panose="02040503050406030204" pitchFamily="18" charset="0"/>
            </a:endParaRPr>
          </a:p>
          <a:p>
            <a:endParaRPr lang="es-MX" sz="2400" dirty="0">
              <a:latin typeface="Cambria Math" panose="02040503050406030204" pitchFamily="18" charset="0"/>
              <a:ea typeface="Cambria Math" panose="02040503050406030204" pitchFamily="18" charset="0"/>
            </a:endParaRPr>
          </a:p>
          <a:p>
            <a:endParaRPr lang="es-MX" sz="2400" dirty="0" smtClean="0">
              <a:latin typeface="Cambria Math" panose="02040503050406030204" pitchFamily="18" charset="0"/>
              <a:ea typeface="Cambria Math" panose="02040503050406030204" pitchFamily="18" charset="0"/>
            </a:endParaRPr>
          </a:p>
          <a:p>
            <a:endParaRPr lang="es-MX" sz="2400" dirty="0">
              <a:latin typeface="Cambria Math" panose="02040503050406030204" pitchFamily="18" charset="0"/>
              <a:ea typeface="Cambria Math" panose="02040503050406030204" pitchFamily="18" charset="0"/>
            </a:endParaRPr>
          </a:p>
          <a:p>
            <a:endParaRPr lang="es-MX" sz="2400" dirty="0" smtClean="0">
              <a:latin typeface="Cambria Math" panose="02040503050406030204" pitchFamily="18" charset="0"/>
              <a:ea typeface="Cambria Math" panose="02040503050406030204" pitchFamily="18" charset="0"/>
            </a:endParaRPr>
          </a:p>
          <a:p>
            <a:endParaRPr lang="es-MX" sz="2400" dirty="0">
              <a:latin typeface="Cambria Math" panose="02040503050406030204" pitchFamily="18" charset="0"/>
              <a:ea typeface="Cambria Math" panose="02040503050406030204" pitchFamily="18" charset="0"/>
            </a:endParaRPr>
          </a:p>
          <a:p>
            <a:endParaRPr lang="es-MX" sz="2400" dirty="0" smtClean="0">
              <a:latin typeface="Cambria Math" panose="02040503050406030204" pitchFamily="18" charset="0"/>
              <a:ea typeface="Cambria Math" panose="02040503050406030204" pitchFamily="18" charset="0"/>
            </a:endParaRPr>
          </a:p>
          <a:p>
            <a:endParaRPr lang="es-MX" sz="2400" b="1" dirty="0"/>
          </a:p>
        </p:txBody>
      </p:sp>
      <p:sp>
        <p:nvSpPr>
          <p:cNvPr id="6" name="Rectangle 16"/>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7" name="Rectangle 17"/>
          <p:cNvSpPr>
            <a:spLocks noChangeArrowheads="1"/>
          </p:cNvSpPr>
          <p:nvPr/>
        </p:nvSpPr>
        <p:spPr bwMode="auto">
          <a:xfrm>
            <a:off x="0" y="8477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9" name="3 Título"/>
          <p:cNvSpPr>
            <a:spLocks noGrp="1"/>
          </p:cNvSpPr>
          <p:nvPr>
            <p:ph type="title"/>
          </p:nvPr>
        </p:nvSpPr>
        <p:spPr>
          <a:xfrm>
            <a:off x="467544" y="260648"/>
            <a:ext cx="8229600" cy="997279"/>
          </a:xfrm>
          <a:solidFill>
            <a:schemeClr val="accent3"/>
          </a:solidFill>
        </p:spPr>
        <p:style>
          <a:lnRef idx="3">
            <a:schemeClr val="lt1"/>
          </a:lnRef>
          <a:fillRef idx="1">
            <a:schemeClr val="accent5"/>
          </a:fillRef>
          <a:effectRef idx="1">
            <a:schemeClr val="accent5"/>
          </a:effectRef>
          <a:fontRef idx="minor">
            <a:schemeClr val="lt1"/>
          </a:fontRef>
        </p:style>
        <p:txBody>
          <a:bodyPr>
            <a:normAutofit fontScale="90000"/>
          </a:bodyPr>
          <a:lstStyle/>
          <a:p>
            <a:r>
              <a:rPr lang="es-MX" sz="3600" b="1" dirty="0" smtClean="0">
                <a:solidFill>
                  <a:schemeClr val="tx1"/>
                </a:solidFill>
                <a:latin typeface="Arial" pitchFamily="34" charset="0"/>
                <a:cs typeface="Arial" pitchFamily="34" charset="0"/>
              </a:rPr>
              <a:t>Convección de signos para el momento de torsión</a:t>
            </a:r>
            <a:endParaRPr lang="es-MX" sz="3600" b="1" dirty="0">
              <a:solidFill>
                <a:schemeClr val="tx1"/>
              </a:solidFill>
              <a:latin typeface="Arial" pitchFamily="34" charset="0"/>
              <a:cs typeface="Arial" pitchFamily="34" charset="0"/>
            </a:endParaRPr>
          </a:p>
        </p:txBody>
      </p:sp>
      <p:sp>
        <p:nvSpPr>
          <p:cNvPr id="10" name="Text Box 29"/>
          <p:cNvSpPr txBox="1">
            <a:spLocks noChangeArrowheads="1"/>
          </p:cNvSpPr>
          <p:nvPr/>
        </p:nvSpPr>
        <p:spPr bwMode="auto">
          <a:xfrm>
            <a:off x="628849" y="2649686"/>
            <a:ext cx="3367087" cy="9233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r>
              <a:rPr kumimoji="0" lang="es-MX" altLang="es-MX" sz="1800" dirty="0"/>
              <a:t>Momento de torsión positivo: contra manecillas del reloj, fuera de la página</a:t>
            </a:r>
          </a:p>
        </p:txBody>
      </p:sp>
      <p:grpSp>
        <p:nvGrpSpPr>
          <p:cNvPr id="11" name="Group 33"/>
          <p:cNvGrpSpPr>
            <a:grpSpLocks/>
          </p:cNvGrpSpPr>
          <p:nvPr/>
        </p:nvGrpSpPr>
        <p:grpSpPr bwMode="auto">
          <a:xfrm>
            <a:off x="1115616" y="3429000"/>
            <a:ext cx="2462213" cy="1946275"/>
            <a:chOff x="975" y="1616"/>
            <a:chExt cx="1551" cy="1226"/>
          </a:xfrm>
        </p:grpSpPr>
        <p:grpSp>
          <p:nvGrpSpPr>
            <p:cNvPr id="12" name="Group 17"/>
            <p:cNvGrpSpPr>
              <a:grpSpLocks/>
            </p:cNvGrpSpPr>
            <p:nvPr/>
          </p:nvGrpSpPr>
          <p:grpSpPr bwMode="auto">
            <a:xfrm>
              <a:off x="975" y="1868"/>
              <a:ext cx="1551" cy="974"/>
              <a:chOff x="1188" y="2082"/>
              <a:chExt cx="1551" cy="974"/>
            </a:xfrm>
          </p:grpSpPr>
          <p:sp>
            <p:nvSpPr>
              <p:cNvPr id="14" name="Rectangle 4"/>
              <p:cNvSpPr>
                <a:spLocks noChangeArrowheads="1"/>
              </p:cNvSpPr>
              <p:nvPr/>
            </p:nvSpPr>
            <p:spPr bwMode="auto">
              <a:xfrm>
                <a:off x="1188" y="2502"/>
                <a:ext cx="1551" cy="90"/>
              </a:xfrm>
              <a:prstGeom prst="rect">
                <a:avLst/>
              </a:prstGeom>
              <a:solidFill>
                <a:schemeClr val="tx2"/>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endParaRPr lang="es-MX" altLang="es-MX" sz="2400"/>
              </a:p>
            </p:txBody>
          </p:sp>
          <p:sp>
            <p:nvSpPr>
              <p:cNvPr id="15" name="Oval 8"/>
              <p:cNvSpPr>
                <a:spLocks noChangeArrowheads="1"/>
              </p:cNvSpPr>
              <p:nvPr/>
            </p:nvSpPr>
            <p:spPr bwMode="auto">
              <a:xfrm>
                <a:off x="1737" y="2457"/>
                <a:ext cx="170" cy="170"/>
              </a:xfrm>
              <a:prstGeom prst="ellipse">
                <a:avLst/>
              </a:prstGeom>
              <a:solidFill>
                <a:srgbClr val="FFFF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endParaRPr lang="es-MX" altLang="es-MX" sz="2400"/>
              </a:p>
            </p:txBody>
          </p:sp>
          <p:sp>
            <p:nvSpPr>
              <p:cNvPr id="16" name="Line 9"/>
              <p:cNvSpPr>
                <a:spLocks noChangeShapeType="1"/>
              </p:cNvSpPr>
              <p:nvPr/>
            </p:nvSpPr>
            <p:spPr bwMode="auto">
              <a:xfrm flipH="1">
                <a:off x="1770" y="2479"/>
                <a:ext cx="113" cy="113"/>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s-MX"/>
              </a:p>
            </p:txBody>
          </p:sp>
          <p:sp>
            <p:nvSpPr>
              <p:cNvPr id="17" name="Line 10"/>
              <p:cNvSpPr>
                <a:spLocks noChangeShapeType="1"/>
              </p:cNvSpPr>
              <p:nvPr/>
            </p:nvSpPr>
            <p:spPr bwMode="auto">
              <a:xfrm>
                <a:off x="1767" y="2487"/>
                <a:ext cx="113" cy="113"/>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s-MX"/>
              </a:p>
            </p:txBody>
          </p:sp>
          <p:sp>
            <p:nvSpPr>
              <p:cNvPr id="18" name="Line 11"/>
              <p:cNvSpPr>
                <a:spLocks noChangeShapeType="1"/>
              </p:cNvSpPr>
              <p:nvPr/>
            </p:nvSpPr>
            <p:spPr bwMode="auto">
              <a:xfrm flipH="1">
                <a:off x="2626" y="2547"/>
                <a:ext cx="0" cy="509"/>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s-MX"/>
              </a:p>
            </p:txBody>
          </p:sp>
          <p:sp>
            <p:nvSpPr>
              <p:cNvPr id="19" name="Line 12"/>
              <p:cNvSpPr>
                <a:spLocks noChangeShapeType="1"/>
              </p:cNvSpPr>
              <p:nvPr/>
            </p:nvSpPr>
            <p:spPr bwMode="auto">
              <a:xfrm flipH="1" flipV="1">
                <a:off x="1290" y="2082"/>
                <a:ext cx="0" cy="4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s-MX"/>
              </a:p>
            </p:txBody>
          </p:sp>
          <p:grpSp>
            <p:nvGrpSpPr>
              <p:cNvPr id="20" name="Group 16"/>
              <p:cNvGrpSpPr>
                <a:grpSpLocks/>
              </p:cNvGrpSpPr>
              <p:nvPr/>
            </p:nvGrpSpPr>
            <p:grpSpPr bwMode="auto">
              <a:xfrm rot="4857572" flipH="1">
                <a:off x="1513" y="2205"/>
                <a:ext cx="641" cy="642"/>
                <a:chOff x="3357" y="2298"/>
                <a:chExt cx="641" cy="642"/>
              </a:xfrm>
            </p:grpSpPr>
            <p:sp>
              <p:nvSpPr>
                <p:cNvPr id="21" name="Arc 13"/>
                <p:cNvSpPr>
                  <a:spLocks/>
                </p:cNvSpPr>
                <p:nvPr/>
              </p:nvSpPr>
              <p:spPr bwMode="auto">
                <a:xfrm flipV="1">
                  <a:off x="3668" y="2615"/>
                  <a:ext cx="317" cy="317"/>
                </a:xfrm>
                <a:custGeom>
                  <a:avLst/>
                  <a:gdLst>
                    <a:gd name="T0" fmla="*/ 0 w 21600"/>
                    <a:gd name="T1" fmla="*/ 0 h 21600"/>
                    <a:gd name="T2" fmla="*/ 5 w 21600"/>
                    <a:gd name="T3" fmla="*/ 5 h 21600"/>
                    <a:gd name="T4" fmla="*/ 0 w 21600"/>
                    <a:gd name="T5" fmla="*/ 5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66FFC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s-MX"/>
                </a:p>
              </p:txBody>
            </p:sp>
            <p:sp>
              <p:nvSpPr>
                <p:cNvPr id="22" name="Arc 14"/>
                <p:cNvSpPr>
                  <a:spLocks/>
                </p:cNvSpPr>
                <p:nvPr/>
              </p:nvSpPr>
              <p:spPr bwMode="auto">
                <a:xfrm flipH="1" flipV="1">
                  <a:off x="3357" y="2623"/>
                  <a:ext cx="317" cy="317"/>
                </a:xfrm>
                <a:custGeom>
                  <a:avLst/>
                  <a:gdLst>
                    <a:gd name="T0" fmla="*/ 0 w 21600"/>
                    <a:gd name="T1" fmla="*/ 0 h 21600"/>
                    <a:gd name="T2" fmla="*/ 5 w 21600"/>
                    <a:gd name="T3" fmla="*/ 5 h 21600"/>
                    <a:gd name="T4" fmla="*/ 0 w 21600"/>
                    <a:gd name="T5" fmla="*/ 5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66FFC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s-MX"/>
                </a:p>
              </p:txBody>
            </p:sp>
            <p:sp>
              <p:nvSpPr>
                <p:cNvPr id="23" name="Arc 15"/>
                <p:cNvSpPr>
                  <a:spLocks/>
                </p:cNvSpPr>
                <p:nvPr/>
              </p:nvSpPr>
              <p:spPr bwMode="auto">
                <a:xfrm>
                  <a:off x="3681" y="2298"/>
                  <a:ext cx="317" cy="317"/>
                </a:xfrm>
                <a:custGeom>
                  <a:avLst/>
                  <a:gdLst>
                    <a:gd name="T0" fmla="*/ 0 w 21600"/>
                    <a:gd name="T1" fmla="*/ 0 h 21600"/>
                    <a:gd name="T2" fmla="*/ 5 w 21600"/>
                    <a:gd name="T3" fmla="*/ 5 h 21600"/>
                    <a:gd name="T4" fmla="*/ 0 w 21600"/>
                    <a:gd name="T5" fmla="*/ 5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66FFCC"/>
                  </a:solidFill>
                  <a:round/>
                  <a:headEnd type="triangle" w="med" len="me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s-MX"/>
                </a:p>
              </p:txBody>
            </p:sp>
          </p:grpSp>
        </p:grpSp>
        <p:sp>
          <p:nvSpPr>
            <p:cNvPr id="13" name="Text Box 30"/>
            <p:cNvSpPr txBox="1">
              <a:spLocks noChangeArrowheads="1"/>
            </p:cNvSpPr>
            <p:nvPr/>
          </p:nvSpPr>
          <p:spPr bwMode="auto">
            <a:xfrm>
              <a:off x="1347" y="1616"/>
              <a:ext cx="634" cy="3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r>
                <a:rPr kumimoji="0" lang="es-MX" altLang="es-MX">
                  <a:solidFill>
                    <a:srgbClr val="66FFCC"/>
                  </a:solidFill>
                </a:rPr>
                <a:t>mr</a:t>
              </a:r>
              <a:endParaRPr kumimoji="0" lang="es-MX" altLang="es-MX"/>
            </a:p>
          </p:txBody>
        </p:sp>
      </p:grpSp>
      <p:grpSp>
        <p:nvGrpSpPr>
          <p:cNvPr id="24" name="Group 32"/>
          <p:cNvGrpSpPr>
            <a:grpSpLocks/>
          </p:cNvGrpSpPr>
          <p:nvPr/>
        </p:nvGrpSpPr>
        <p:grpSpPr bwMode="auto">
          <a:xfrm>
            <a:off x="4987593" y="2420888"/>
            <a:ext cx="2462213" cy="1974850"/>
            <a:chOff x="975" y="2833"/>
            <a:chExt cx="1551" cy="1244"/>
          </a:xfrm>
        </p:grpSpPr>
        <p:grpSp>
          <p:nvGrpSpPr>
            <p:cNvPr id="25" name="Group 18"/>
            <p:cNvGrpSpPr>
              <a:grpSpLocks/>
            </p:cNvGrpSpPr>
            <p:nvPr/>
          </p:nvGrpSpPr>
          <p:grpSpPr bwMode="auto">
            <a:xfrm flipH="1">
              <a:off x="975" y="3103"/>
              <a:ext cx="1551" cy="974"/>
              <a:chOff x="1188" y="2082"/>
              <a:chExt cx="1551" cy="974"/>
            </a:xfrm>
          </p:grpSpPr>
          <p:sp>
            <p:nvSpPr>
              <p:cNvPr id="27" name="Rectangle 19"/>
              <p:cNvSpPr>
                <a:spLocks noChangeArrowheads="1"/>
              </p:cNvSpPr>
              <p:nvPr/>
            </p:nvSpPr>
            <p:spPr bwMode="auto">
              <a:xfrm>
                <a:off x="1188" y="2502"/>
                <a:ext cx="1551" cy="90"/>
              </a:xfrm>
              <a:prstGeom prst="rect">
                <a:avLst/>
              </a:prstGeom>
              <a:solidFill>
                <a:schemeClr val="tx2"/>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endParaRPr lang="es-MX" altLang="es-MX" sz="2400"/>
              </a:p>
            </p:txBody>
          </p:sp>
          <p:sp>
            <p:nvSpPr>
              <p:cNvPr id="28" name="Oval 20"/>
              <p:cNvSpPr>
                <a:spLocks noChangeArrowheads="1"/>
              </p:cNvSpPr>
              <p:nvPr/>
            </p:nvSpPr>
            <p:spPr bwMode="auto">
              <a:xfrm>
                <a:off x="1737" y="2457"/>
                <a:ext cx="170" cy="170"/>
              </a:xfrm>
              <a:prstGeom prst="ellipse">
                <a:avLst/>
              </a:prstGeom>
              <a:solidFill>
                <a:srgbClr val="FFFF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endParaRPr lang="es-MX" altLang="es-MX" sz="2400"/>
              </a:p>
            </p:txBody>
          </p:sp>
          <p:sp>
            <p:nvSpPr>
              <p:cNvPr id="29" name="Line 21"/>
              <p:cNvSpPr>
                <a:spLocks noChangeShapeType="1"/>
              </p:cNvSpPr>
              <p:nvPr/>
            </p:nvSpPr>
            <p:spPr bwMode="auto">
              <a:xfrm flipH="1">
                <a:off x="1770" y="2479"/>
                <a:ext cx="113" cy="113"/>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s-MX"/>
              </a:p>
            </p:txBody>
          </p:sp>
          <p:sp>
            <p:nvSpPr>
              <p:cNvPr id="30" name="Line 22"/>
              <p:cNvSpPr>
                <a:spLocks noChangeShapeType="1"/>
              </p:cNvSpPr>
              <p:nvPr/>
            </p:nvSpPr>
            <p:spPr bwMode="auto">
              <a:xfrm>
                <a:off x="1767" y="2487"/>
                <a:ext cx="113" cy="113"/>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s-MX"/>
              </a:p>
            </p:txBody>
          </p:sp>
          <p:sp>
            <p:nvSpPr>
              <p:cNvPr id="31" name="Line 23"/>
              <p:cNvSpPr>
                <a:spLocks noChangeShapeType="1"/>
              </p:cNvSpPr>
              <p:nvPr/>
            </p:nvSpPr>
            <p:spPr bwMode="auto">
              <a:xfrm flipH="1">
                <a:off x="2626" y="2547"/>
                <a:ext cx="0" cy="509"/>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s-MX"/>
              </a:p>
            </p:txBody>
          </p:sp>
          <p:sp>
            <p:nvSpPr>
              <p:cNvPr id="32" name="Line 24"/>
              <p:cNvSpPr>
                <a:spLocks noChangeShapeType="1"/>
              </p:cNvSpPr>
              <p:nvPr/>
            </p:nvSpPr>
            <p:spPr bwMode="auto">
              <a:xfrm flipH="1" flipV="1">
                <a:off x="1290" y="2082"/>
                <a:ext cx="0" cy="4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s-MX"/>
              </a:p>
            </p:txBody>
          </p:sp>
          <p:grpSp>
            <p:nvGrpSpPr>
              <p:cNvPr id="33" name="Group 25"/>
              <p:cNvGrpSpPr>
                <a:grpSpLocks/>
              </p:cNvGrpSpPr>
              <p:nvPr/>
            </p:nvGrpSpPr>
            <p:grpSpPr bwMode="auto">
              <a:xfrm rot="4857572" flipH="1">
                <a:off x="1513" y="2205"/>
                <a:ext cx="641" cy="642"/>
                <a:chOff x="3357" y="2298"/>
                <a:chExt cx="641" cy="642"/>
              </a:xfrm>
            </p:grpSpPr>
            <p:sp>
              <p:nvSpPr>
                <p:cNvPr id="34" name="Arc 26"/>
                <p:cNvSpPr>
                  <a:spLocks/>
                </p:cNvSpPr>
                <p:nvPr/>
              </p:nvSpPr>
              <p:spPr bwMode="auto">
                <a:xfrm flipV="1">
                  <a:off x="3668" y="2615"/>
                  <a:ext cx="317" cy="317"/>
                </a:xfrm>
                <a:custGeom>
                  <a:avLst/>
                  <a:gdLst>
                    <a:gd name="T0" fmla="*/ 0 w 21600"/>
                    <a:gd name="T1" fmla="*/ 0 h 21600"/>
                    <a:gd name="T2" fmla="*/ 5 w 21600"/>
                    <a:gd name="T3" fmla="*/ 5 h 21600"/>
                    <a:gd name="T4" fmla="*/ 0 w 21600"/>
                    <a:gd name="T5" fmla="*/ 5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66FFC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s-MX"/>
                </a:p>
              </p:txBody>
            </p:sp>
            <p:sp>
              <p:nvSpPr>
                <p:cNvPr id="35" name="Arc 27"/>
                <p:cNvSpPr>
                  <a:spLocks/>
                </p:cNvSpPr>
                <p:nvPr/>
              </p:nvSpPr>
              <p:spPr bwMode="auto">
                <a:xfrm flipH="1" flipV="1">
                  <a:off x="3357" y="2623"/>
                  <a:ext cx="317" cy="317"/>
                </a:xfrm>
                <a:custGeom>
                  <a:avLst/>
                  <a:gdLst>
                    <a:gd name="T0" fmla="*/ 0 w 21600"/>
                    <a:gd name="T1" fmla="*/ 0 h 21600"/>
                    <a:gd name="T2" fmla="*/ 5 w 21600"/>
                    <a:gd name="T3" fmla="*/ 5 h 21600"/>
                    <a:gd name="T4" fmla="*/ 0 w 21600"/>
                    <a:gd name="T5" fmla="*/ 5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66FFC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s-MX"/>
                </a:p>
              </p:txBody>
            </p:sp>
            <p:sp>
              <p:nvSpPr>
                <p:cNvPr id="36" name="Arc 28"/>
                <p:cNvSpPr>
                  <a:spLocks/>
                </p:cNvSpPr>
                <p:nvPr/>
              </p:nvSpPr>
              <p:spPr bwMode="auto">
                <a:xfrm>
                  <a:off x="3681" y="2298"/>
                  <a:ext cx="317" cy="317"/>
                </a:xfrm>
                <a:custGeom>
                  <a:avLst/>
                  <a:gdLst>
                    <a:gd name="T0" fmla="*/ 0 w 21600"/>
                    <a:gd name="T1" fmla="*/ 0 h 21600"/>
                    <a:gd name="T2" fmla="*/ 5 w 21600"/>
                    <a:gd name="T3" fmla="*/ 5 h 21600"/>
                    <a:gd name="T4" fmla="*/ 0 w 21600"/>
                    <a:gd name="T5" fmla="*/ 5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66FFCC"/>
                  </a:solidFill>
                  <a:round/>
                  <a:headEnd type="triangle" w="med" len="me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s-MX"/>
                </a:p>
              </p:txBody>
            </p:sp>
          </p:grpSp>
        </p:grpSp>
        <p:sp>
          <p:nvSpPr>
            <p:cNvPr id="26" name="Text Box 31"/>
            <p:cNvSpPr txBox="1">
              <a:spLocks noChangeArrowheads="1"/>
            </p:cNvSpPr>
            <p:nvPr/>
          </p:nvSpPr>
          <p:spPr bwMode="auto">
            <a:xfrm>
              <a:off x="1511" y="2833"/>
              <a:ext cx="634" cy="3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r>
                <a:rPr kumimoji="0" lang="es-MX" altLang="es-MX">
                  <a:solidFill>
                    <a:srgbClr val="66FFCC"/>
                  </a:solidFill>
                </a:rPr>
                <a:t>cmr</a:t>
              </a:r>
              <a:endParaRPr kumimoji="0" lang="es-MX" altLang="es-MX"/>
            </a:p>
          </p:txBody>
        </p:sp>
      </p:grpSp>
      <p:sp>
        <p:nvSpPr>
          <p:cNvPr id="37" name="Text Box 34"/>
          <p:cNvSpPr txBox="1">
            <a:spLocks noChangeArrowheads="1"/>
          </p:cNvSpPr>
          <p:nvPr/>
        </p:nvSpPr>
        <p:spPr bwMode="auto">
          <a:xfrm>
            <a:off x="4117156" y="4581128"/>
            <a:ext cx="4559300" cy="64633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60000"/>
              </a:spcBef>
              <a:buClr>
                <a:schemeClr val="tx1"/>
              </a:buClr>
              <a:buChar char="•"/>
              <a:defRPr kumimoji="1" sz="3000">
                <a:solidFill>
                  <a:schemeClr val="tx1"/>
                </a:solidFill>
                <a:latin typeface="Tahoma" panose="020B0604030504040204" pitchFamily="34" charset="0"/>
              </a:defRPr>
            </a:lvl1pPr>
            <a:lvl2pPr marL="742950" indent="-285750">
              <a:spcBef>
                <a:spcPct val="40000"/>
              </a:spcBef>
              <a:buClr>
                <a:schemeClr val="tx1"/>
              </a:buClr>
              <a:buChar char="–"/>
              <a:defRPr kumimoji="1" sz="2600">
                <a:solidFill>
                  <a:schemeClr val="tx1"/>
                </a:solidFill>
                <a:latin typeface="Tahoma" panose="020B0604030504040204" pitchFamily="34" charset="0"/>
              </a:defRPr>
            </a:lvl2pPr>
            <a:lvl3pPr marL="1143000" indent="-228600">
              <a:lnSpc>
                <a:spcPct val="95000"/>
              </a:lnSpc>
              <a:spcBef>
                <a:spcPct val="35000"/>
              </a:spcBef>
              <a:buChar char="•"/>
              <a:defRPr kumimoji="1" sz="2400">
                <a:solidFill>
                  <a:schemeClr val="tx1"/>
                </a:solidFill>
                <a:latin typeface="Tahoma" panose="020B0604030504040204" pitchFamily="34" charset="0"/>
              </a:defRPr>
            </a:lvl3pPr>
            <a:lvl4pPr marL="1600200" indent="-228600">
              <a:lnSpc>
                <a:spcPct val="75000"/>
              </a:lnSpc>
              <a:spcBef>
                <a:spcPct val="30000"/>
              </a:spcBef>
              <a:buChar char="–"/>
              <a:defRPr kumimoji="1" sz="2000">
                <a:solidFill>
                  <a:schemeClr val="tx1"/>
                </a:solidFill>
                <a:latin typeface="Tahoma" panose="020B0604030504040204" pitchFamily="34" charset="0"/>
              </a:defRPr>
            </a:lvl4pPr>
            <a:lvl5pPr marL="2057400" indent="-228600">
              <a:lnSpc>
                <a:spcPct val="75000"/>
              </a:lnSpc>
              <a:spcBef>
                <a:spcPct val="30000"/>
              </a:spcBef>
              <a:buChar char="»"/>
              <a:defRPr kumimoji="1">
                <a:solidFill>
                  <a:schemeClr val="tx1"/>
                </a:solidFill>
                <a:latin typeface="Tahoma" panose="020B0604030504040204" pitchFamily="34" charset="0"/>
              </a:defRPr>
            </a:lvl5pPr>
            <a:lvl6pPr marL="25146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6pPr>
            <a:lvl7pPr marL="29718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7pPr>
            <a:lvl8pPr marL="34290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8pPr>
            <a:lvl9pPr marL="3886200" indent="-228600" eaLnBrk="0" fontAlgn="base" hangingPunct="0">
              <a:lnSpc>
                <a:spcPct val="75000"/>
              </a:lnSpc>
              <a:spcBef>
                <a:spcPct val="30000"/>
              </a:spcBef>
              <a:spcAft>
                <a:spcPct val="0"/>
              </a:spcAft>
              <a:buChar char="»"/>
              <a:defRPr kumimoji="1">
                <a:solidFill>
                  <a:schemeClr val="tx1"/>
                </a:solidFill>
                <a:latin typeface="Tahoma" panose="020B0604030504040204" pitchFamily="34" charset="0"/>
              </a:defRPr>
            </a:lvl9pPr>
          </a:lstStyle>
          <a:p>
            <a:pPr algn="ctr">
              <a:spcBef>
                <a:spcPct val="50000"/>
              </a:spcBef>
              <a:buClrTx/>
              <a:buFontTx/>
              <a:buNone/>
            </a:pPr>
            <a:r>
              <a:rPr kumimoji="0" lang="es-MX" altLang="es-MX" sz="1800" dirty="0"/>
              <a:t>Momento de torsión negativo: sentido manecillas del reloj, hacia la página</a:t>
            </a:r>
          </a:p>
        </p:txBody>
      </p:sp>
    </p:spTree>
    <p:extLst>
      <p:ext uri="{BB962C8B-B14F-4D97-AF65-F5344CB8AC3E}">
        <p14:creationId xmlns:p14="http://schemas.microsoft.com/office/powerpoint/2010/main" val="167510587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subTnLst>
                                    <p:audio>
                                      <p:cMediaNode>
                                        <p:cTn display="0" masterRel="sameClick">
                                          <p:stCondLst>
                                            <p:cond evt="begin" delay="0">
                                              <p:tn val="5"/>
                                            </p:cond>
                                          </p:stCondLst>
                                          <p:endCondLst>
                                            <p:cond evt="onStopAudio" delay="0">
                                              <p:tgtEl>
                                                <p:sldTgt/>
                                              </p:tgtEl>
                                            </p:cond>
                                          </p:endCondLst>
                                        </p:cTn>
                                        <p:tgtEl>
                                          <p:sndTgt r:embed="rId2" name="Jungle Menu Command.wav"/>
                                        </p:tgtEl>
                                      </p:cMediaNode>
                                    </p:audio>
                                  </p:sub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wipe(right)">
                                      <p:cBhvr>
                                        <p:cTn id="11" dur="500"/>
                                        <p:tgtEl>
                                          <p:spTgt spid="24"/>
                                        </p:tgtEl>
                                      </p:cBhvr>
                                    </p:animEffect>
                                  </p:childTnLst>
                                  <p:subTnLst>
                                    <p:audio>
                                      <p:cMediaNode>
                                        <p:cTn display="0" masterRel="sameClick">
                                          <p:stCondLst>
                                            <p:cond evt="begin" delay="0">
                                              <p:tn val="9"/>
                                            </p:cond>
                                          </p:stCondLst>
                                          <p:endCondLst>
                                            <p:cond evt="onStopAudio" delay="0">
                                              <p:tgtEl>
                                                <p:sldTgt/>
                                              </p:tgtEl>
                                            </p:cond>
                                          </p:endCondLst>
                                        </p:cTn>
                                        <p:tgtEl>
                                          <p:sndTgt r:embed="rId2" name="Jungle Menu Command.wav"/>
                                        </p:tgtEl>
                                      </p:cMediaNode>
                                    </p:audio>
                                  </p:subTnLst>
                                </p:cTn>
                              </p:par>
                            </p:childTnLst>
                          </p:cTn>
                        </p:par>
                      </p:childTnLst>
                    </p:cTn>
                  </p:par>
                  <p:par>
                    <p:cTn id="12" fill="hold">
                      <p:stCondLst>
                        <p:cond delay="indefinite"/>
                      </p:stCondLst>
                      <p:childTnLst>
                        <p:par>
                          <p:cTn id="13" fill="hold">
                            <p:stCondLst>
                              <p:cond delay="0"/>
                            </p:stCondLst>
                            <p:childTnLst>
                              <p:par>
                                <p:cTn id="14" presetID="22" presetClass="entr" presetSubtype="2" fill="hold" grpId="0" nodeType="clickEffect">
                                  <p:stCondLst>
                                    <p:cond delay="0"/>
                                  </p:stCondLst>
                                  <p:childTnLst>
                                    <p:set>
                                      <p:cBhvr>
                                        <p:cTn id="15" dur="1" fill="hold">
                                          <p:stCondLst>
                                            <p:cond delay="0"/>
                                          </p:stCondLst>
                                        </p:cTn>
                                        <p:tgtEl>
                                          <p:spTgt spid="37"/>
                                        </p:tgtEl>
                                        <p:attrNameLst>
                                          <p:attrName>style.visibility</p:attrName>
                                        </p:attrNameLst>
                                      </p:cBhvr>
                                      <p:to>
                                        <p:strVal val="visible"/>
                                      </p:to>
                                    </p:set>
                                    <p:animEffect transition="in" filter="wipe(right)">
                                      <p:cBhvr>
                                        <p:cTn id="16" dur="500"/>
                                        <p:tgtEl>
                                          <p:spTgt spid="37"/>
                                        </p:tgtEl>
                                      </p:cBhvr>
                                    </p:animEffect>
                                  </p:childTnLst>
                                  <p:subTnLst>
                                    <p:audio>
                                      <p:cMediaNode>
                                        <p:cTn display="0" masterRel="sameClick">
                                          <p:stCondLst>
                                            <p:cond evt="begin" delay="0">
                                              <p:tn val="14"/>
                                            </p:cond>
                                          </p:stCondLst>
                                          <p:endCondLst>
                                            <p:cond evt="onStopAudio" delay="0">
                                              <p:tgtEl>
                                                <p:sldTgt/>
                                              </p:tgtEl>
                                            </p:cond>
                                          </p:endCondLst>
                                        </p:cTn>
                                        <p:tgtEl>
                                          <p:sndTgt r:embed="rId2" name="Jungle Menu Command.wav"/>
                                        </p:tgtEl>
                                      </p:cMediaNode>
                                    </p:audio>
                                  </p:subTnLst>
                                </p:cTn>
                              </p:par>
                            </p:childTnLst>
                          </p:cTn>
                        </p:par>
                        <p:par>
                          <p:cTn id="17" fill="hold">
                            <p:stCondLst>
                              <p:cond delay="500"/>
                            </p:stCondLst>
                            <p:childTnLst>
                              <p:par>
                                <p:cTn id="18" presetID="22" presetClass="entr" presetSubtype="8" fill="hold"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left)">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utoUpdateAnimBg="0"/>
      <p:bldP spid="37"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10" name="9 CuadroTexto"/>
          <p:cNvSpPr txBox="1"/>
          <p:nvPr/>
        </p:nvSpPr>
        <p:spPr>
          <a:xfrm>
            <a:off x="539552" y="1340768"/>
            <a:ext cx="8136904" cy="378565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s-MX" altLang="es-MX" sz="2400" dirty="0">
                <a:solidFill>
                  <a:schemeClr val="tx1"/>
                </a:solidFill>
              </a:rPr>
              <a:t>La </a:t>
            </a:r>
            <a:r>
              <a:rPr lang="es-MX" altLang="es-MX" sz="2400" b="1" dirty="0">
                <a:solidFill>
                  <a:schemeClr val="tx1"/>
                </a:solidFill>
              </a:rPr>
              <a:t>línea de acción</a:t>
            </a:r>
            <a:r>
              <a:rPr lang="es-MX" altLang="es-MX" sz="2400" dirty="0">
                <a:solidFill>
                  <a:schemeClr val="tx1"/>
                </a:solidFill>
              </a:rPr>
              <a:t> de una fuerza es una línea imaginaria de longitud indefinida dibujada a lo largo de la dirección de la fuerza</a:t>
            </a:r>
            <a:r>
              <a:rPr lang="es-MX" altLang="es-MX" sz="2400" dirty="0" smtClean="0">
                <a:solidFill>
                  <a:schemeClr val="tx1"/>
                </a:solidFill>
              </a:rPr>
              <a:t>.</a:t>
            </a:r>
          </a:p>
          <a:p>
            <a:endParaRPr lang="es-MX" altLang="es-MX" sz="2400" dirty="0">
              <a:solidFill>
                <a:schemeClr val="tx1"/>
              </a:solidFill>
            </a:endParaRPr>
          </a:p>
          <a:p>
            <a:endParaRPr lang="es-MX" altLang="es-MX" sz="2400" dirty="0" smtClean="0">
              <a:solidFill>
                <a:schemeClr val="tx1"/>
              </a:solidFill>
            </a:endParaRPr>
          </a:p>
          <a:p>
            <a:endParaRPr lang="es-MX" altLang="es-MX" sz="2400" dirty="0">
              <a:solidFill>
                <a:schemeClr val="tx1"/>
              </a:solidFill>
            </a:endParaRPr>
          </a:p>
          <a:p>
            <a:endParaRPr lang="es-MX" altLang="es-MX" sz="2400" dirty="0" smtClean="0">
              <a:solidFill>
                <a:schemeClr val="tx1"/>
              </a:solidFill>
            </a:endParaRPr>
          </a:p>
          <a:p>
            <a:endParaRPr lang="es-MX" altLang="es-MX" sz="2400" dirty="0">
              <a:solidFill>
                <a:schemeClr val="tx1"/>
              </a:solidFill>
            </a:endParaRPr>
          </a:p>
          <a:p>
            <a:endParaRPr lang="es-MX" altLang="es-MX" sz="2400" dirty="0">
              <a:solidFill>
                <a:schemeClr val="tx1"/>
              </a:solidFill>
            </a:endParaRPr>
          </a:p>
          <a:p>
            <a:endParaRPr lang="es-MX" sz="2400" dirty="0" smtClean="0">
              <a:latin typeface="Calibri" pitchFamily="34" charset="0"/>
            </a:endParaRPr>
          </a:p>
        </p:txBody>
      </p:sp>
      <p:sp>
        <p:nvSpPr>
          <p:cNvPr id="6" name="Rectangle 4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9" name="3 Título"/>
          <p:cNvSpPr>
            <a:spLocks noGrp="1"/>
          </p:cNvSpPr>
          <p:nvPr>
            <p:ph type="title"/>
          </p:nvPr>
        </p:nvSpPr>
        <p:spPr>
          <a:xfrm>
            <a:off x="467544" y="260648"/>
            <a:ext cx="8229600" cy="997279"/>
          </a:xfrm>
          <a:solidFill>
            <a:schemeClr val="accent3"/>
          </a:solidFill>
        </p:spPr>
        <p:style>
          <a:lnRef idx="3">
            <a:schemeClr val="lt1"/>
          </a:lnRef>
          <a:fillRef idx="1">
            <a:schemeClr val="accent5"/>
          </a:fillRef>
          <a:effectRef idx="1">
            <a:schemeClr val="accent5"/>
          </a:effectRef>
          <a:fontRef idx="minor">
            <a:schemeClr val="lt1"/>
          </a:fontRef>
        </p:style>
        <p:txBody>
          <a:bodyPr>
            <a:normAutofit/>
          </a:bodyPr>
          <a:lstStyle/>
          <a:p>
            <a:r>
              <a:rPr lang="es-MX" sz="3600" b="1" dirty="0" smtClean="0">
                <a:solidFill>
                  <a:schemeClr val="tx1"/>
                </a:solidFill>
                <a:latin typeface="Arial" pitchFamily="34" charset="0"/>
                <a:cs typeface="Arial" pitchFamily="34" charset="0"/>
              </a:rPr>
              <a:t>Línea de acción de una fuerza</a:t>
            </a:r>
            <a:endParaRPr lang="es-MX" sz="3600" b="1" dirty="0">
              <a:solidFill>
                <a:schemeClr val="tx1"/>
              </a:solidFill>
              <a:latin typeface="Arial" pitchFamily="34" charset="0"/>
              <a:cs typeface="Arial" pitchFamily="34" charset="0"/>
            </a:endParaRPr>
          </a:p>
        </p:txBody>
      </p:sp>
      <p:pic>
        <p:nvPicPr>
          <p:cNvPr id="3" name="Imagen 2"/>
          <p:cNvPicPr>
            <a:picLocks noChangeAspect="1"/>
          </p:cNvPicPr>
          <p:nvPr/>
        </p:nvPicPr>
        <p:blipFill>
          <a:blip r:embed="rId3"/>
          <a:stretch>
            <a:fillRect/>
          </a:stretch>
        </p:blipFill>
        <p:spPr>
          <a:xfrm>
            <a:off x="847725" y="2678410"/>
            <a:ext cx="7448550" cy="2190750"/>
          </a:xfrm>
          <a:prstGeom prst="rect">
            <a:avLst/>
          </a:prstGeom>
        </p:spPr>
      </p:pic>
    </p:spTree>
    <p:extLst>
      <p:ext uri="{BB962C8B-B14F-4D97-AF65-F5344CB8AC3E}">
        <p14:creationId xmlns:p14="http://schemas.microsoft.com/office/powerpoint/2010/main" val="745525253"/>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4" name="3 CuadroTexto"/>
          <p:cNvSpPr txBox="1"/>
          <p:nvPr/>
        </p:nvSpPr>
        <p:spPr>
          <a:xfrm>
            <a:off x="449274" y="1345992"/>
            <a:ext cx="8237359" cy="3785652"/>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s-MX" altLang="es-MX" sz="2400" dirty="0">
                <a:solidFill>
                  <a:schemeClr val="tx1"/>
                </a:solidFill>
              </a:rPr>
              <a:t>El </a:t>
            </a:r>
            <a:r>
              <a:rPr lang="es-MX" altLang="es-MX" sz="2400" b="1" dirty="0">
                <a:solidFill>
                  <a:schemeClr val="tx1"/>
                </a:solidFill>
              </a:rPr>
              <a:t>brazo de momento</a:t>
            </a:r>
            <a:r>
              <a:rPr lang="es-MX" altLang="es-MX" sz="2400" dirty="0">
                <a:solidFill>
                  <a:schemeClr val="tx1"/>
                </a:solidFill>
              </a:rPr>
              <a:t> de una fuerza es la distancia perpendicular desde la línea de acción de una fuerza al eje de rotación.</a:t>
            </a:r>
          </a:p>
          <a:p>
            <a:pPr algn="just"/>
            <a:endParaRPr lang="es-MX" sz="2400" i="1" dirty="0" smtClean="0">
              <a:solidFill>
                <a:schemeClr val="tx1"/>
              </a:solidFill>
              <a:latin typeface="Cambria Math"/>
            </a:endParaRPr>
          </a:p>
          <a:p>
            <a:pPr algn="just"/>
            <a:endParaRPr lang="es-MX" sz="2400" i="1" dirty="0">
              <a:solidFill>
                <a:schemeClr val="tx1"/>
              </a:solidFill>
              <a:latin typeface="Cambria Math"/>
            </a:endParaRPr>
          </a:p>
          <a:p>
            <a:pPr algn="just"/>
            <a:r>
              <a:rPr lang="es-MX" sz="2400" dirty="0" smtClean="0">
                <a:solidFill>
                  <a:schemeClr val="tx1"/>
                </a:solidFill>
              </a:rPr>
              <a:t>      </a:t>
            </a:r>
          </a:p>
          <a:p>
            <a:pPr algn="just"/>
            <a:endParaRPr lang="es-MX" sz="2400" b="1" i="1" dirty="0">
              <a:solidFill>
                <a:schemeClr val="tx1"/>
              </a:solidFill>
              <a:latin typeface="Cambria Math"/>
            </a:endParaRPr>
          </a:p>
          <a:p>
            <a:pPr algn="just"/>
            <a:endParaRPr lang="es-MX" sz="2400" b="1" i="1" dirty="0" smtClean="0">
              <a:solidFill>
                <a:schemeClr val="tx1"/>
              </a:solidFill>
              <a:latin typeface="Cambria Math"/>
            </a:endParaRPr>
          </a:p>
          <a:p>
            <a:pPr algn="just"/>
            <a:endParaRPr lang="es-MX" sz="2400" b="1" i="1" dirty="0">
              <a:solidFill>
                <a:schemeClr val="tx1"/>
              </a:solidFill>
              <a:latin typeface="Cambria Math"/>
            </a:endParaRPr>
          </a:p>
          <a:p>
            <a:pPr algn="just"/>
            <a:endParaRPr lang="es-MX" sz="2400" b="1" i="1" dirty="0" smtClean="0">
              <a:solidFill>
                <a:schemeClr val="tx1"/>
              </a:solidFill>
              <a:latin typeface="Cambria Math"/>
            </a:endParaRPr>
          </a:p>
          <a:p>
            <a:pPr algn="just"/>
            <a:endParaRPr lang="es-MX" sz="2400" b="1" i="1" dirty="0">
              <a:solidFill>
                <a:schemeClr val="tx1"/>
              </a:solidFill>
              <a:latin typeface="Cambria Math"/>
            </a:endParaRPr>
          </a:p>
        </p:txBody>
      </p:sp>
      <p:sp>
        <p:nvSpPr>
          <p:cNvPr id="2" name="Rectangle 4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7" name="Rectangle 4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10" name="Rectangle 4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12" name="Rectangle 49"/>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14" name="3 Título"/>
          <p:cNvSpPr>
            <a:spLocks noGrp="1"/>
          </p:cNvSpPr>
          <p:nvPr>
            <p:ph type="title"/>
          </p:nvPr>
        </p:nvSpPr>
        <p:spPr>
          <a:xfrm>
            <a:off x="467544" y="260648"/>
            <a:ext cx="8229600" cy="997279"/>
          </a:xfrm>
          <a:solidFill>
            <a:schemeClr val="accent3"/>
          </a:solidFill>
        </p:spPr>
        <p:style>
          <a:lnRef idx="3">
            <a:schemeClr val="lt1"/>
          </a:lnRef>
          <a:fillRef idx="1">
            <a:schemeClr val="accent5"/>
          </a:fillRef>
          <a:effectRef idx="1">
            <a:schemeClr val="accent5"/>
          </a:effectRef>
          <a:fontRef idx="minor">
            <a:schemeClr val="lt1"/>
          </a:fontRef>
        </p:style>
        <p:txBody>
          <a:bodyPr>
            <a:normAutofit/>
          </a:bodyPr>
          <a:lstStyle/>
          <a:p>
            <a:r>
              <a:rPr lang="es-MX" sz="3600" b="1" dirty="0" smtClean="0">
                <a:solidFill>
                  <a:schemeClr val="tx1"/>
                </a:solidFill>
                <a:latin typeface="Arial" pitchFamily="34" charset="0"/>
                <a:cs typeface="Arial" pitchFamily="34" charset="0"/>
              </a:rPr>
              <a:t>El brazo de momento</a:t>
            </a:r>
            <a:endParaRPr lang="es-MX" sz="3600" b="1" dirty="0">
              <a:solidFill>
                <a:schemeClr val="tx1"/>
              </a:solidFill>
              <a:latin typeface="Arial" pitchFamily="34" charset="0"/>
              <a:cs typeface="Arial" pitchFamily="34" charset="0"/>
            </a:endParaRPr>
          </a:p>
        </p:txBody>
      </p:sp>
      <p:pic>
        <p:nvPicPr>
          <p:cNvPr id="5" name="Imagen 4"/>
          <p:cNvPicPr>
            <a:picLocks noChangeAspect="1"/>
          </p:cNvPicPr>
          <p:nvPr/>
        </p:nvPicPr>
        <p:blipFill>
          <a:blip r:embed="rId3"/>
          <a:stretch>
            <a:fillRect/>
          </a:stretch>
        </p:blipFill>
        <p:spPr>
          <a:xfrm>
            <a:off x="1233487" y="2287885"/>
            <a:ext cx="6677025" cy="2581275"/>
          </a:xfrm>
          <a:prstGeom prst="rect">
            <a:avLst/>
          </a:prstGeom>
        </p:spPr>
      </p:pic>
    </p:spTree>
    <p:extLst>
      <p:ext uri="{BB962C8B-B14F-4D97-AF65-F5344CB8AC3E}">
        <p14:creationId xmlns:p14="http://schemas.microsoft.com/office/powerpoint/2010/main" val="13935796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2859</TotalTime>
  <Words>935</Words>
  <Application>Microsoft Office PowerPoint</Application>
  <PresentationFormat>Presentación en pantalla (4:3)</PresentationFormat>
  <Paragraphs>169</Paragraphs>
  <Slides>16</Slides>
  <Notes>0</Notes>
  <HiddenSlides>0</HiddenSlides>
  <MMClips>0</MMClips>
  <ScaleCrop>false</ScaleCrop>
  <HeadingPairs>
    <vt:vector size="6" baseType="variant">
      <vt:variant>
        <vt:lpstr>Tema</vt:lpstr>
      </vt:variant>
      <vt:variant>
        <vt:i4>2</vt:i4>
      </vt:variant>
      <vt:variant>
        <vt:lpstr>Servidores OLE incrustados</vt:lpstr>
      </vt:variant>
      <vt:variant>
        <vt:i4>1</vt:i4>
      </vt:variant>
      <vt:variant>
        <vt:lpstr>Títulos de diapositiva</vt:lpstr>
      </vt:variant>
      <vt:variant>
        <vt:i4>16</vt:i4>
      </vt:variant>
    </vt:vector>
  </HeadingPairs>
  <TitlesOfParts>
    <vt:vector size="19" baseType="lpstr">
      <vt:lpstr>Tema de Office</vt:lpstr>
      <vt:lpstr>1_Tema de Office</vt:lpstr>
      <vt:lpstr>Clip</vt:lpstr>
      <vt:lpstr>MOMENTO DE TORSION</vt:lpstr>
      <vt:lpstr>Presentación de PowerPoint</vt:lpstr>
      <vt:lpstr>DEFINICIÓN DE MOMENTO DE TORSION</vt:lpstr>
      <vt:lpstr>El momento de torsión se determina por tres factores</vt:lpstr>
      <vt:lpstr>Unidades para el momento de torsión</vt:lpstr>
      <vt:lpstr>Dirección del momento de torsión</vt:lpstr>
      <vt:lpstr>Convección de signos para el momento de torsión</vt:lpstr>
      <vt:lpstr>Línea de acción de una fuerza</vt:lpstr>
      <vt:lpstr>El brazo de momento</vt:lpstr>
      <vt:lpstr>Cálculo de momento de torsión</vt:lpstr>
      <vt:lpstr>Presentación de PowerPoint</vt:lpstr>
      <vt:lpstr>Presentación de PowerPoint</vt:lpstr>
      <vt:lpstr>Presentación de PowerPoint</vt:lpstr>
      <vt:lpstr>Presentación de PowerPoint</vt:lpstr>
      <vt:lpstr>Conclusión</vt:lpstr>
      <vt:lpstr>Referencias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www.intercambiosvirtuales.org</cp:lastModifiedBy>
  <cp:revision>269</cp:revision>
  <dcterms:created xsi:type="dcterms:W3CDTF">2012-12-04T21:22:09Z</dcterms:created>
  <dcterms:modified xsi:type="dcterms:W3CDTF">2016-10-10T19:40:15Z</dcterms:modified>
</cp:coreProperties>
</file>